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043"/>
    <a:srgbClr val="DB4181"/>
    <a:srgbClr val="FB395F"/>
    <a:srgbClr val="3C8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реативность мышле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51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-6350" y="5147072"/>
            <a:ext cx="9150350" cy="171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651124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141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363769"/>
            <a:ext cx="6858000" cy="58300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9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5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креатив фон для 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6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креатив фон для 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7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3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креатив фон для 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9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креатив фон для powerpo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63A58-3242-44D9-85B8-5CABB2DAB939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4E44-FD64-4438-BECB-8822986C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1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10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10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10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0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0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imeboard.com/ru/examples/six-thinking-hat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5" y="2870199"/>
            <a:ext cx="7772400" cy="2387600"/>
          </a:xfrm>
        </p:spPr>
        <p:txBody>
          <a:bodyPr/>
          <a:lstStyle/>
          <a:p>
            <a:r>
              <a:rPr lang="ru-RU" dirty="0">
                <a:effectLst/>
              </a:rPr>
              <a:t>Ментальные карты 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Львова Л.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03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6712"/>
            <a:ext cx="7886700" cy="1325563"/>
          </a:xfrm>
        </p:spPr>
        <p:txBody>
          <a:bodyPr/>
          <a:lstStyle/>
          <a:p>
            <a:r>
              <a:rPr lang="ru-RU" b="0" dirty="0"/>
              <a:t>5 вариантов использования </a:t>
            </a:r>
            <a:r>
              <a:rPr lang="ru-RU" b="0" dirty="0" err="1"/>
              <a:t>mind</a:t>
            </a:r>
            <a:r>
              <a:rPr lang="ru-RU" b="0" dirty="0"/>
              <a:t> </a:t>
            </a:r>
            <a:r>
              <a:rPr lang="ru-RU" b="0" dirty="0" err="1"/>
              <a:t>map</a:t>
            </a:r>
            <a:r>
              <a:rPr lang="ru-RU" b="0" dirty="0"/>
              <a:t> на каждый день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063750"/>
            <a:ext cx="7886700" cy="7937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/>
              <a:t>5. Генерировать новые идеи</a:t>
            </a:r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49" y="2686050"/>
            <a:ext cx="306782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1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7300" y="612776"/>
            <a:ext cx="7886700" cy="1325563"/>
          </a:xfrm>
        </p:spPr>
        <p:txBody>
          <a:bodyPr/>
          <a:lstStyle/>
          <a:p>
            <a:r>
              <a:rPr lang="ru-RU" dirty="0"/>
              <a:t>Как нарисовать интеллект-карту?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9060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dirty="0" smtClean="0"/>
              <a:t>Рисуем </a:t>
            </a:r>
            <a:r>
              <a:rPr lang="ru-RU" dirty="0"/>
              <a:t>и пишем в центре анализируемое понятие или </a:t>
            </a:r>
            <a:r>
              <a:rPr lang="ru-RU" dirty="0" smtClean="0"/>
              <a:t>проблему</a:t>
            </a:r>
            <a:endParaRPr lang="ru-RU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smtClean="0"/>
              <a:t>От </a:t>
            </a:r>
            <a:r>
              <a:rPr lang="ru-RU" dirty="0"/>
              <a:t>центрального объекта рисуем в разные стороны </a:t>
            </a:r>
            <a:r>
              <a:rPr lang="ru-RU" dirty="0" smtClean="0"/>
              <a:t>ветви: понятия</a:t>
            </a:r>
            <a:r>
              <a:rPr lang="ru-RU" dirty="0"/>
              <a:t>, свойства, ассоциации, аспекты. Ветви рисуем </a:t>
            </a:r>
            <a:r>
              <a:rPr lang="ru-RU" dirty="0" smtClean="0"/>
              <a:t>цветными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/>
              <a:t>Подписываем </a:t>
            </a:r>
            <a:r>
              <a:rPr lang="ru-RU" dirty="0"/>
              <a:t>каждую одним-двумя </a:t>
            </a:r>
            <a:r>
              <a:rPr lang="ru-RU" dirty="0" smtClean="0"/>
              <a:t>словами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/>
              <a:t>Детализируем ветви</a:t>
            </a:r>
            <a:r>
              <a:rPr lang="ru-RU" dirty="0"/>
              <a:t>: развитие ассоциаций, уточнение понятий, детализация свойств, конкретизация </a:t>
            </a:r>
            <a:r>
              <a:rPr lang="ru-RU" dirty="0" smtClean="0"/>
              <a:t>направлений</a:t>
            </a:r>
            <a:endParaRPr lang="ru-RU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/>
              <a:t>Наводим </a:t>
            </a:r>
            <a:r>
              <a:rPr lang="ru-RU" dirty="0"/>
              <a:t>красоту: подрисовываем к ассоциациям картинки, используем разные цвета - интуитивно.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41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8890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Интеллект–карты </a:t>
            </a:r>
            <a:r>
              <a:rPr lang="ru-RU" dirty="0"/>
              <a:t>как средство формирования познавательных </a:t>
            </a:r>
            <a:r>
              <a:rPr lang="ru-RU" dirty="0" err="1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414464"/>
            <a:ext cx="7886700" cy="5586411"/>
          </a:xfrm>
        </p:spPr>
        <p:txBody>
          <a:bodyPr>
            <a:noAutofit/>
          </a:bodyPr>
          <a:lstStyle/>
          <a:p>
            <a:r>
              <a:rPr lang="ru-RU" sz="2000" dirty="0"/>
              <a:t>самостоятельное выделение и формулирование </a:t>
            </a:r>
            <a:r>
              <a:rPr lang="ru-RU" sz="2000" u="sng" dirty="0" smtClean="0"/>
              <a:t>цели</a:t>
            </a:r>
          </a:p>
          <a:p>
            <a:r>
              <a:rPr lang="ru-RU" sz="2000" u="sng" dirty="0" smtClean="0"/>
              <a:t>поиск</a:t>
            </a:r>
            <a:r>
              <a:rPr lang="ru-RU" sz="2000" dirty="0" smtClean="0"/>
              <a:t> </a:t>
            </a:r>
            <a:r>
              <a:rPr lang="ru-RU" sz="2000" dirty="0"/>
              <a:t>и выделение </a:t>
            </a:r>
            <a:r>
              <a:rPr lang="ru-RU" sz="2000" dirty="0" smtClean="0"/>
              <a:t>информации </a:t>
            </a:r>
            <a:endParaRPr lang="ru-RU" sz="2000" dirty="0"/>
          </a:p>
          <a:p>
            <a:r>
              <a:rPr lang="ru-RU" sz="2000" dirty="0"/>
              <a:t>знаково-символические </a:t>
            </a:r>
            <a:r>
              <a:rPr lang="ru-RU" sz="2000" u="sng" dirty="0"/>
              <a:t>моделирование–преобразование</a:t>
            </a:r>
            <a:r>
              <a:rPr lang="ru-RU" sz="2000" dirty="0"/>
              <a:t> объекта </a:t>
            </a:r>
            <a:r>
              <a:rPr lang="ru-RU" sz="2000" dirty="0" smtClean="0"/>
              <a:t>в модель</a:t>
            </a:r>
          </a:p>
          <a:p>
            <a:r>
              <a:rPr lang="ru-RU" sz="2000" u="sng" dirty="0" smtClean="0"/>
              <a:t>преобразование модели </a:t>
            </a:r>
            <a:r>
              <a:rPr lang="ru-RU" sz="2000" dirty="0" smtClean="0"/>
              <a:t>с </a:t>
            </a:r>
            <a:r>
              <a:rPr lang="ru-RU" sz="2000" dirty="0"/>
              <a:t>целью выявления общих законов, определяющих данную предметную область (кодирование, замещение, декодирование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dirty="0"/>
              <a:t>умение </a:t>
            </a:r>
            <a:r>
              <a:rPr lang="ru-RU" sz="2000" u="sng" dirty="0"/>
              <a:t>структурировать </a:t>
            </a:r>
            <a:r>
              <a:rPr lang="ru-RU" sz="2000" u="sng" dirty="0" smtClean="0"/>
              <a:t>знания</a:t>
            </a:r>
          </a:p>
          <a:p>
            <a:r>
              <a:rPr lang="ru-RU" sz="2000" dirty="0" smtClean="0"/>
              <a:t>умение </a:t>
            </a:r>
            <a:r>
              <a:rPr lang="ru-RU" sz="2000" dirty="0"/>
              <a:t>осознанно и произвольно </a:t>
            </a:r>
            <a:r>
              <a:rPr lang="ru-RU" sz="2000" u="sng" dirty="0"/>
              <a:t>строить речевое высказывание </a:t>
            </a:r>
            <a:r>
              <a:rPr lang="ru-RU" sz="2000" dirty="0"/>
              <a:t>в устной и письменной </a:t>
            </a:r>
            <a:r>
              <a:rPr lang="ru-RU" sz="2000" dirty="0" smtClean="0"/>
              <a:t>форме </a:t>
            </a:r>
          </a:p>
          <a:p>
            <a:r>
              <a:rPr lang="ru-RU" sz="2000" dirty="0" smtClean="0"/>
              <a:t>выбор </a:t>
            </a:r>
            <a:r>
              <a:rPr lang="ru-RU" sz="2000" dirty="0"/>
              <a:t>наиболее </a:t>
            </a:r>
            <a:r>
              <a:rPr lang="ru-RU" sz="2000" u="sng" dirty="0"/>
              <a:t>эффективных способов </a:t>
            </a:r>
            <a:r>
              <a:rPr lang="ru-RU" sz="2000" dirty="0"/>
              <a:t>решения задач в зависимости от конкретных </a:t>
            </a:r>
            <a:r>
              <a:rPr lang="ru-RU" sz="2000" dirty="0" smtClean="0"/>
              <a:t>условий</a:t>
            </a:r>
            <a:endParaRPr lang="ru-RU" sz="2000" dirty="0"/>
          </a:p>
          <a:p>
            <a:r>
              <a:rPr lang="ru-RU" sz="2000" u="sng" dirty="0" smtClean="0"/>
              <a:t>рефлексия</a:t>
            </a:r>
            <a:endParaRPr lang="ru-RU" sz="2000" u="sng" dirty="0"/>
          </a:p>
          <a:p>
            <a:r>
              <a:rPr lang="ru-RU" sz="2000" u="sng" dirty="0"/>
              <a:t>постановка</a:t>
            </a:r>
            <a:r>
              <a:rPr lang="ru-RU" sz="2000" dirty="0"/>
              <a:t> и формулирование </a:t>
            </a:r>
            <a:r>
              <a:rPr lang="ru-RU" sz="2000" dirty="0" smtClean="0"/>
              <a:t>проблемы</a:t>
            </a:r>
          </a:p>
          <a:p>
            <a:r>
              <a:rPr lang="ru-RU" sz="2000" dirty="0" smtClean="0"/>
              <a:t>самостоятельное </a:t>
            </a:r>
            <a:r>
              <a:rPr lang="ru-RU" sz="2000" u="sng" dirty="0"/>
              <a:t>создание алгоритмов </a:t>
            </a:r>
            <a:r>
              <a:rPr lang="ru-RU" sz="2000" dirty="0" smtClean="0"/>
              <a:t>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547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8890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Интеллект–карты </a:t>
            </a:r>
            <a:r>
              <a:rPr lang="ru-RU" dirty="0"/>
              <a:t>как средство формирования познавательных </a:t>
            </a:r>
            <a:r>
              <a:rPr lang="ru-RU" dirty="0" err="1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010" y="2052417"/>
            <a:ext cx="7131789" cy="4130084"/>
          </a:xfrm>
        </p:spPr>
        <p:txBody>
          <a:bodyPr>
            <a:noAutofit/>
          </a:bodyPr>
          <a:lstStyle/>
          <a:p>
            <a:r>
              <a:rPr lang="ru-RU" sz="2400" u="sng" dirty="0"/>
              <a:t>анализ</a:t>
            </a:r>
            <a:r>
              <a:rPr lang="ru-RU" sz="2400" dirty="0"/>
              <a:t> объектов с целью выделения </a:t>
            </a:r>
            <a:r>
              <a:rPr lang="ru-RU" sz="2400" dirty="0" smtClean="0"/>
              <a:t>признаков </a:t>
            </a:r>
            <a:endParaRPr lang="ru-RU" sz="2400" dirty="0"/>
          </a:p>
          <a:p>
            <a:r>
              <a:rPr lang="ru-RU" sz="2400" u="sng" dirty="0"/>
              <a:t>синтез</a:t>
            </a:r>
            <a:r>
              <a:rPr lang="ru-RU" sz="2400" dirty="0"/>
              <a:t> как составление целого из частей, в том числе с восполнением недостающих </a:t>
            </a:r>
            <a:r>
              <a:rPr lang="ru-RU" sz="2400" dirty="0" smtClean="0"/>
              <a:t>элементов </a:t>
            </a:r>
            <a:endParaRPr lang="ru-RU" sz="2400" dirty="0"/>
          </a:p>
          <a:p>
            <a:r>
              <a:rPr lang="ru-RU" sz="2400" dirty="0"/>
              <a:t>выбор оснований и критериев для сравнения, </a:t>
            </a:r>
            <a:r>
              <a:rPr lang="ru-RU" sz="2400" u="sng" dirty="0"/>
              <a:t>классификации</a:t>
            </a:r>
            <a:r>
              <a:rPr lang="ru-RU" sz="2400" dirty="0"/>
              <a:t> </a:t>
            </a:r>
            <a:r>
              <a:rPr lang="ru-RU" sz="2400" dirty="0" smtClean="0"/>
              <a:t>объектов </a:t>
            </a:r>
            <a:endParaRPr lang="ru-RU" sz="2400" dirty="0"/>
          </a:p>
          <a:p>
            <a:r>
              <a:rPr lang="ru-RU" sz="2400" dirty="0"/>
              <a:t>подведение под </a:t>
            </a:r>
            <a:r>
              <a:rPr lang="ru-RU" sz="2400" u="sng" dirty="0"/>
              <a:t>понятия</a:t>
            </a:r>
            <a:r>
              <a:rPr lang="ru-RU" sz="2400" dirty="0"/>
              <a:t>, выведение </a:t>
            </a:r>
            <a:r>
              <a:rPr lang="ru-RU" sz="2400" u="sng" dirty="0" smtClean="0"/>
              <a:t>следствий </a:t>
            </a:r>
            <a:endParaRPr lang="ru-RU" sz="2400" u="sng" dirty="0"/>
          </a:p>
          <a:p>
            <a:r>
              <a:rPr lang="ru-RU" sz="2400" dirty="0"/>
              <a:t>установление </a:t>
            </a:r>
            <a:r>
              <a:rPr lang="ru-RU" sz="2400" u="sng" dirty="0"/>
              <a:t>причинно-следственных </a:t>
            </a:r>
            <a:r>
              <a:rPr lang="ru-RU" sz="2400" u="sng" dirty="0" smtClean="0"/>
              <a:t>связей</a:t>
            </a:r>
            <a:endParaRPr lang="ru-RU" sz="2400" u="sng" dirty="0"/>
          </a:p>
          <a:p>
            <a:r>
              <a:rPr lang="ru-RU" sz="2400" dirty="0"/>
              <a:t>построение </a:t>
            </a:r>
            <a:r>
              <a:rPr lang="ru-RU" sz="2400" u="sng" dirty="0"/>
              <a:t>логической цепи рассуждений</a:t>
            </a:r>
          </a:p>
        </p:txBody>
      </p:sp>
    </p:spTree>
    <p:extLst>
      <p:ext uri="{BB962C8B-B14F-4D97-AF65-F5344CB8AC3E}">
        <p14:creationId xmlns:p14="http://schemas.microsoft.com/office/powerpoint/2010/main" val="147012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Шести </a:t>
            </a:r>
            <a:r>
              <a:rPr lang="ru-RU" dirty="0" smtClean="0"/>
              <a:t>шляп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для проведения мозговых штурмов онлайн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6" y="2582824"/>
            <a:ext cx="5984801" cy="3989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5516" y="2062716"/>
            <a:ext cx="673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https://realtimeboard.com/ru/examples/six-thinking-hats/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22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273" y="4242392"/>
            <a:ext cx="7134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41043"/>
                </a:solidFill>
              </a:rPr>
              <a:t>Будьте милостивы к воображению. Не избегайте его. Не преследуйте, не одергивайте и, прежде всего не стесняйтесь его, как бедного родственника. Это тот нищий, что прячет несметные сокровища </a:t>
            </a:r>
            <a:r>
              <a:rPr lang="ru-RU" sz="2400" dirty="0" err="1" smtClean="0">
                <a:solidFill>
                  <a:srgbClr val="141043"/>
                </a:solidFill>
              </a:rPr>
              <a:t>Голконды</a:t>
            </a:r>
            <a:r>
              <a:rPr lang="ru-RU" sz="2400" dirty="0" smtClean="0">
                <a:solidFill>
                  <a:srgbClr val="141043"/>
                </a:solidFill>
              </a:rPr>
              <a:t/>
            </a:r>
            <a:br>
              <a:rPr lang="ru-RU" sz="2400" dirty="0" smtClean="0">
                <a:solidFill>
                  <a:srgbClr val="141043"/>
                </a:solidFill>
              </a:rPr>
            </a:br>
            <a:r>
              <a:rPr lang="ru-RU" sz="2400" dirty="0" smtClean="0">
                <a:solidFill>
                  <a:srgbClr val="141043"/>
                </a:solidFill>
              </a:rPr>
              <a:t/>
            </a:r>
            <a:br>
              <a:rPr lang="ru-RU" sz="2400" dirty="0" smtClean="0">
                <a:solidFill>
                  <a:srgbClr val="141043"/>
                </a:solidFill>
              </a:rPr>
            </a:br>
            <a:r>
              <a:rPr lang="ru-RU" sz="2400" dirty="0">
                <a:solidFill>
                  <a:srgbClr val="141043"/>
                </a:solidFill>
              </a:rPr>
              <a:t>© Паустовский К.</a:t>
            </a:r>
          </a:p>
        </p:txBody>
      </p:sp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73" y="133766"/>
            <a:ext cx="2587624" cy="37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13100"/>
          </a:xfrm>
        </p:spPr>
        <p:txBody>
          <a:bodyPr/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Ментальные карты: развитие памяти, креативности и умения планировать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Средства визуализации учебной информации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Радиальные диаграммы и ментальные карты: возможности и применение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Инструменты разработки ментальных </a:t>
            </a:r>
            <a:r>
              <a:rPr lang="ru-RU" dirty="0" smtClean="0"/>
              <a:t>карт</a:t>
            </a:r>
            <a:endParaRPr lang="ru-RU" dirty="0"/>
          </a:p>
        </p:txBody>
      </p:sp>
      <p:pic>
        <p:nvPicPr>
          <p:cNvPr id="5122" name="Picture 2" descr="Картинки по запросу креатив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05" y="4876800"/>
            <a:ext cx="195599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8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7288" y="2900364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ru-RU" dirty="0"/>
              <a:t>Ментальные карты: развитие памяти, креативности и умения планировать</a:t>
            </a:r>
          </a:p>
        </p:txBody>
      </p:sp>
    </p:spTree>
    <p:extLst>
      <p:ext uri="{BB962C8B-B14F-4D97-AF65-F5344CB8AC3E}">
        <p14:creationId xmlns:p14="http://schemas.microsoft.com/office/powerpoint/2010/main" val="288068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2550" y="852487"/>
            <a:ext cx="7553325" cy="1325563"/>
          </a:xfrm>
        </p:spPr>
        <p:txBody>
          <a:bodyPr/>
          <a:lstStyle/>
          <a:p>
            <a:r>
              <a:rPr lang="ru-RU" dirty="0"/>
              <a:t>Интеллект-карты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52550" y="1989137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это </a:t>
            </a:r>
            <a:r>
              <a:rPr lang="ru-RU" dirty="0"/>
              <a:t>метод </a:t>
            </a:r>
            <a:r>
              <a:rPr lang="ru-RU" u="sng" dirty="0"/>
              <a:t>графического выражения </a:t>
            </a:r>
            <a:r>
              <a:rPr lang="ru-RU" dirty="0" smtClean="0"/>
              <a:t>процессов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FB395F"/>
                </a:solidFill>
              </a:rPr>
              <a:t>восприятия,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FB395F"/>
                </a:solidFill>
              </a:rPr>
              <a:t>обработки,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FB395F"/>
                </a:solidFill>
              </a:rPr>
              <a:t>запоминания </a:t>
            </a:r>
            <a:r>
              <a:rPr lang="ru-RU" dirty="0">
                <a:solidFill>
                  <a:srgbClr val="FB395F"/>
                </a:solidFill>
              </a:rPr>
              <a:t>информации, </a:t>
            </a:r>
            <a:endParaRPr lang="ru-RU" dirty="0" smtClean="0">
              <a:solidFill>
                <a:srgbClr val="FB395F"/>
              </a:solidFill>
            </a:endParaRP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FB395F"/>
                </a:solidFill>
              </a:rPr>
              <a:t>творческих задач,</a:t>
            </a:r>
          </a:p>
          <a:p>
            <a:pPr>
              <a:buFontTx/>
              <a:buChar char="-"/>
            </a:pPr>
            <a:r>
              <a:rPr lang="ru-RU" u="sng" dirty="0" smtClean="0"/>
              <a:t>инструмент развития</a:t>
            </a:r>
          </a:p>
          <a:p>
            <a:pPr lvl="1">
              <a:buFontTx/>
              <a:buChar char="-"/>
            </a:pPr>
            <a:r>
              <a:rPr lang="ru-RU" dirty="0" smtClean="0">
                <a:solidFill>
                  <a:srgbClr val="DB4181"/>
                </a:solidFill>
              </a:rPr>
              <a:t>памяти </a:t>
            </a:r>
            <a:r>
              <a:rPr lang="ru-RU" dirty="0">
                <a:solidFill>
                  <a:srgbClr val="DB4181"/>
                </a:solidFill>
              </a:rPr>
              <a:t>и мышления, </a:t>
            </a:r>
            <a:endParaRPr lang="ru-RU" dirty="0" smtClean="0">
              <a:solidFill>
                <a:srgbClr val="DB4181"/>
              </a:solidFill>
            </a:endParaRPr>
          </a:p>
          <a:p>
            <a:pPr marL="0" indent="0">
              <a:buNone/>
            </a:pPr>
            <a:r>
              <a:rPr lang="ru-RU" dirty="0" smtClean="0"/>
              <a:t>благодаря </a:t>
            </a:r>
            <a:r>
              <a:rPr lang="ru-RU" dirty="0"/>
              <a:t>которому можно </a:t>
            </a:r>
            <a:r>
              <a:rPr lang="ru-RU" i="1" dirty="0"/>
              <a:t>задействовать оба полушария</a:t>
            </a:r>
            <a:r>
              <a:rPr lang="ru-RU" dirty="0"/>
              <a:t> для формирования учебно-познавательной компетенции </a:t>
            </a:r>
            <a:r>
              <a:rPr lang="ru-RU" dirty="0" smtClean="0"/>
              <a:t>педагогов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5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33387"/>
            <a:ext cx="7886700" cy="1325563"/>
          </a:xfrm>
        </p:spPr>
        <p:txBody>
          <a:bodyPr/>
          <a:lstStyle/>
          <a:p>
            <a:r>
              <a:rPr lang="ru-RU" b="0" dirty="0"/>
              <a:t>В</a:t>
            </a:r>
            <a:r>
              <a:rPr lang="ru-RU" b="0" dirty="0" smtClean="0"/>
              <a:t>озможности </a:t>
            </a:r>
            <a:r>
              <a:rPr lang="ru-RU" b="0" dirty="0"/>
              <a:t>в педагогике и личностном развитии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650" y="1758950"/>
            <a:ext cx="7620000" cy="4351338"/>
          </a:xfrm>
        </p:spPr>
        <p:txBody>
          <a:bodyPr>
            <a:noAutofit/>
          </a:bodyPr>
          <a:lstStyle/>
          <a:p>
            <a:r>
              <a:rPr lang="ru-RU" sz="2400" dirty="0"/>
              <a:t>задействование </a:t>
            </a:r>
            <a:r>
              <a:rPr lang="ru-RU" sz="2400" u="sng" dirty="0"/>
              <a:t>оба полушария головного мозга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повышение </a:t>
            </a:r>
            <a:r>
              <a:rPr lang="ru-RU" sz="2400" u="sng" dirty="0" smtClean="0"/>
              <a:t>работоспособности</a:t>
            </a:r>
            <a:r>
              <a:rPr lang="ru-RU" sz="2400" dirty="0" smtClean="0"/>
              <a:t>,</a:t>
            </a:r>
          </a:p>
          <a:p>
            <a:r>
              <a:rPr lang="ru-RU" sz="2400" u="sng" dirty="0" smtClean="0"/>
              <a:t>запоминание</a:t>
            </a:r>
            <a:r>
              <a:rPr lang="ru-RU" sz="2400" dirty="0" smtClean="0"/>
              <a:t> </a:t>
            </a:r>
            <a:r>
              <a:rPr lang="ru-RU" sz="2400" dirty="0"/>
              <a:t>информации при быстром и полном обзоре </a:t>
            </a:r>
            <a:r>
              <a:rPr lang="ru-RU" sz="2400" dirty="0" smtClean="0"/>
              <a:t>темы,</a:t>
            </a:r>
          </a:p>
          <a:p>
            <a:r>
              <a:rPr lang="ru-RU" sz="2400" dirty="0" smtClean="0"/>
              <a:t>улучшение </a:t>
            </a:r>
            <a:r>
              <a:rPr lang="ru-RU" sz="2400" dirty="0"/>
              <a:t>всех видов </a:t>
            </a:r>
            <a:r>
              <a:rPr lang="ru-RU" sz="2400" u="sng" dirty="0" smtClean="0"/>
              <a:t>памяти</a:t>
            </a:r>
            <a:r>
              <a:rPr lang="ru-RU" sz="2400" dirty="0" smtClean="0"/>
              <a:t>,</a:t>
            </a:r>
          </a:p>
          <a:p>
            <a:r>
              <a:rPr lang="ru-RU" sz="2400" u="sng" dirty="0" smtClean="0"/>
              <a:t>развитие</a:t>
            </a:r>
            <a:r>
              <a:rPr lang="ru-RU" sz="2400" dirty="0" smtClean="0"/>
              <a:t> </a:t>
            </a:r>
            <a:r>
              <a:rPr lang="ru-RU" sz="2400" dirty="0"/>
              <a:t>мышления, интеллекта, </a:t>
            </a:r>
            <a:r>
              <a:rPr lang="ru-RU" sz="2400" dirty="0" smtClean="0"/>
              <a:t>речи,</a:t>
            </a:r>
          </a:p>
          <a:p>
            <a:r>
              <a:rPr lang="ru-RU" sz="2400" dirty="0" smtClean="0"/>
              <a:t>познавательной </a:t>
            </a:r>
            <a:r>
              <a:rPr lang="ru-RU" sz="2400" u="sng" dirty="0" smtClean="0"/>
              <a:t>активности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обогащение </a:t>
            </a:r>
            <a:r>
              <a:rPr lang="ru-RU" sz="2400" u="sng" dirty="0"/>
              <a:t>словарного </a:t>
            </a:r>
            <a:r>
              <a:rPr lang="ru-RU" sz="2400" u="sng" dirty="0" smtClean="0"/>
              <a:t>запаса</a:t>
            </a:r>
            <a:r>
              <a:rPr lang="ru-RU" sz="2400" dirty="0" smtClean="0"/>
              <a:t>,</a:t>
            </a:r>
          </a:p>
          <a:p>
            <a:r>
              <a:rPr lang="ru-RU" sz="2400" u="sng" dirty="0" smtClean="0"/>
              <a:t>управление временем</a:t>
            </a:r>
            <a:r>
              <a:rPr lang="ru-RU" sz="2400" dirty="0" smtClean="0"/>
              <a:t>,</a:t>
            </a:r>
          </a:p>
          <a:p>
            <a:r>
              <a:rPr lang="ru-RU" sz="2400" u="sng" dirty="0" smtClean="0"/>
              <a:t>генерация</a:t>
            </a:r>
            <a:r>
              <a:rPr lang="ru-RU" sz="2400" dirty="0" smtClean="0"/>
              <a:t> </a:t>
            </a:r>
            <a:r>
              <a:rPr lang="ru-RU" sz="2400" dirty="0"/>
              <a:t>новых </a:t>
            </a:r>
            <a:r>
              <a:rPr lang="ru-RU" sz="2400" u="sng" dirty="0"/>
              <a:t>идей</a:t>
            </a:r>
            <a:r>
              <a:rPr lang="ru-RU" sz="2400" dirty="0"/>
              <a:t> и </a:t>
            </a:r>
            <a:r>
              <a:rPr lang="ru-RU" sz="2400" u="sng" dirty="0"/>
              <a:t>творчество</a:t>
            </a:r>
            <a:endParaRPr lang="ru-RU" sz="2400" u="sng" dirty="0"/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5053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8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6712"/>
            <a:ext cx="7886700" cy="1325563"/>
          </a:xfrm>
        </p:spPr>
        <p:txBody>
          <a:bodyPr/>
          <a:lstStyle/>
          <a:p>
            <a:r>
              <a:rPr lang="ru-RU" b="0" dirty="0"/>
              <a:t>5 вариантов использования </a:t>
            </a:r>
            <a:r>
              <a:rPr lang="ru-RU" b="0" dirty="0" err="1"/>
              <a:t>mind</a:t>
            </a:r>
            <a:r>
              <a:rPr lang="ru-RU" b="0" dirty="0"/>
              <a:t> </a:t>
            </a:r>
            <a:r>
              <a:rPr lang="ru-RU" b="0" dirty="0" err="1"/>
              <a:t>map</a:t>
            </a:r>
            <a:r>
              <a:rPr lang="ru-RU" b="0" dirty="0"/>
              <a:t> на каждый день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063750"/>
            <a:ext cx="7886700" cy="79375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/>
              <a:t>1. Упрощать учебу в </a:t>
            </a:r>
            <a:r>
              <a:rPr lang="ru-RU" b="1" dirty="0" smtClean="0"/>
              <a:t>школе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ic.pics.livejournal.com/lesyakovalenko/71995384/49506/49506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646362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3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6712"/>
            <a:ext cx="7886700" cy="1325563"/>
          </a:xfrm>
        </p:spPr>
        <p:txBody>
          <a:bodyPr/>
          <a:lstStyle/>
          <a:p>
            <a:r>
              <a:rPr lang="ru-RU" b="0" dirty="0"/>
              <a:t>5 вариантов использования </a:t>
            </a:r>
            <a:r>
              <a:rPr lang="ru-RU" b="0" dirty="0" err="1"/>
              <a:t>mind</a:t>
            </a:r>
            <a:r>
              <a:rPr lang="ru-RU" b="0" dirty="0"/>
              <a:t> </a:t>
            </a:r>
            <a:r>
              <a:rPr lang="ru-RU" b="0" dirty="0" err="1"/>
              <a:t>map</a:t>
            </a:r>
            <a:r>
              <a:rPr lang="ru-RU" b="0" dirty="0"/>
              <a:t> на каждый день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063750"/>
            <a:ext cx="7886700" cy="7937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2. Ставить цели и планировать неделю вперед</a:t>
            </a:r>
            <a:endParaRPr lang="ru-RU" dirty="0"/>
          </a:p>
        </p:txBody>
      </p:sp>
      <p:pic>
        <p:nvPicPr>
          <p:cNvPr id="9220" name="Picture 4" descr="Картинки по запросу ментальные карты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857500"/>
            <a:ext cx="441959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6712"/>
            <a:ext cx="7886700" cy="1325563"/>
          </a:xfrm>
        </p:spPr>
        <p:txBody>
          <a:bodyPr/>
          <a:lstStyle/>
          <a:p>
            <a:r>
              <a:rPr lang="ru-RU" b="0" dirty="0"/>
              <a:t>5 вариантов использования </a:t>
            </a:r>
            <a:r>
              <a:rPr lang="ru-RU" b="0" dirty="0" err="1"/>
              <a:t>mind</a:t>
            </a:r>
            <a:r>
              <a:rPr lang="ru-RU" b="0" dirty="0"/>
              <a:t> </a:t>
            </a:r>
            <a:r>
              <a:rPr lang="ru-RU" b="0" dirty="0" err="1"/>
              <a:t>map</a:t>
            </a:r>
            <a:r>
              <a:rPr lang="ru-RU" b="0" dirty="0"/>
              <a:t> на каждый день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063750"/>
            <a:ext cx="7886700" cy="7937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3. Планировать и управлять проектами</a:t>
            </a:r>
            <a:endParaRPr lang="ru-RU" dirty="0"/>
          </a:p>
        </p:txBody>
      </p:sp>
      <p:pic>
        <p:nvPicPr>
          <p:cNvPr id="11266" name="Picture 2" descr="Картинки по запросу интеллект карты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658616"/>
            <a:ext cx="4133850" cy="33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2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6712"/>
            <a:ext cx="7886700" cy="1325563"/>
          </a:xfrm>
        </p:spPr>
        <p:txBody>
          <a:bodyPr/>
          <a:lstStyle/>
          <a:p>
            <a:r>
              <a:rPr lang="ru-RU" b="0" dirty="0"/>
              <a:t>5 вариантов использования </a:t>
            </a:r>
            <a:r>
              <a:rPr lang="ru-RU" b="0" dirty="0" err="1"/>
              <a:t>mind</a:t>
            </a:r>
            <a:r>
              <a:rPr lang="ru-RU" b="0" dirty="0"/>
              <a:t> </a:t>
            </a:r>
            <a:r>
              <a:rPr lang="ru-RU" b="0" dirty="0" err="1"/>
              <a:t>map</a:t>
            </a:r>
            <a:r>
              <a:rPr lang="ru-RU" b="0" dirty="0"/>
              <a:t> на каждый день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063750"/>
            <a:ext cx="7886700" cy="7937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4. Фиксировать воспоминания</a:t>
            </a:r>
            <a:endParaRPr lang="ru-RU" dirty="0"/>
          </a:p>
        </p:txBody>
      </p:sp>
      <p:pic>
        <p:nvPicPr>
          <p:cNvPr id="6" name="Picture 4" descr="Картинки по запросу ментальные карты проектная деятельность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4" y="2657474"/>
            <a:ext cx="57626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60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429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Ментальные карты знаний</vt:lpstr>
      <vt:lpstr>План вебинара</vt:lpstr>
      <vt:lpstr>Ментальные карты: развитие памяти, креативности и умения планировать</vt:lpstr>
      <vt:lpstr>Интеллект-карты</vt:lpstr>
      <vt:lpstr>Возможности в педагогике и личностном развитии</vt:lpstr>
      <vt:lpstr>5 вариантов использования mind map на каждый день </vt:lpstr>
      <vt:lpstr>5 вариантов использования mind map на каждый день </vt:lpstr>
      <vt:lpstr>5 вариантов использования mind map на каждый день </vt:lpstr>
      <vt:lpstr>5 вариантов использования mind map на каждый день </vt:lpstr>
      <vt:lpstr>5 вариантов использования mind map на каждый день </vt:lpstr>
      <vt:lpstr>Как нарисовать интеллект-карту?</vt:lpstr>
      <vt:lpstr>Интеллект–карты как средство формирования познавательных ууд</vt:lpstr>
      <vt:lpstr>Интеллект–карты как средство формирования познавательных ууд</vt:lpstr>
      <vt:lpstr>Техника Шести шляп  для проведения мозговых штурмов онлайн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Ментальные карты знаний</dc:title>
  <dc:creator>admin</dc:creator>
  <cp:lastModifiedBy>admin</cp:lastModifiedBy>
  <cp:revision>15</cp:revision>
  <dcterms:created xsi:type="dcterms:W3CDTF">2016-12-21T09:22:19Z</dcterms:created>
  <dcterms:modified xsi:type="dcterms:W3CDTF">2016-12-21T19:42:56Z</dcterms:modified>
</cp:coreProperties>
</file>