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257" r:id="rId19"/>
    <p:sldId id="258" r:id="rId20"/>
    <p:sldId id="272" r:id="rId21"/>
    <p:sldId id="262" r:id="rId22"/>
    <p:sldId id="259" r:id="rId23"/>
    <p:sldId id="260" r:id="rId24"/>
    <p:sldId id="261" r:id="rId25"/>
    <p:sldId id="264" r:id="rId26"/>
    <p:sldId id="265" r:id="rId27"/>
    <p:sldId id="266" r:id="rId28"/>
    <p:sldId id="273" r:id="rId29"/>
    <p:sldId id="274" r:id="rId30"/>
    <p:sldId id="267" r:id="rId31"/>
    <p:sldId id="300" r:id="rId32"/>
    <p:sldId id="287" r:id="rId33"/>
    <p:sldId id="289" r:id="rId34"/>
    <p:sldId id="275" r:id="rId35"/>
    <p:sldId id="268" r:id="rId36"/>
    <p:sldId id="284" r:id="rId37"/>
    <p:sldId id="283" r:id="rId38"/>
    <p:sldId id="286" r:id="rId39"/>
    <p:sldId id="263" r:id="rId40"/>
    <p:sldId id="297" r:id="rId41"/>
    <p:sldId id="298" r:id="rId42"/>
    <p:sldId id="299"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75" autoAdjust="0"/>
  </p:normalViewPr>
  <p:slideViewPr>
    <p:cSldViewPr>
      <p:cViewPr varScale="1">
        <p:scale>
          <a:sx n="62" d="100"/>
          <a:sy n="62" d="100"/>
        </p:scale>
        <p:origin x="-218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A55CFE-A2B6-4C03-AAE7-CEA4057CC21D}" type="datetimeFigureOut">
              <a:rPr lang="ru-RU" smtClean="0"/>
              <a:pPr/>
              <a:t>21.12.2016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5ACF38-B332-431A-96C7-9C2C1FAC047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impleapps.eu/simplemind/desktop/download-tria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martdraw.com/getting-starte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letopisi.org/index.php/%D0%A1%D0%A8%D0%90"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letopisi.org/index.php/%D0%92%D0%B8%D0%B7%D1%83%D0%B0%D0%BB%D0%B8%D0%B7%D0%B0%D1%86%D0%B8%D1%8F" TargetMode="External"/><Relationship Id="rId5" Type="http://schemas.openxmlformats.org/officeDocument/2006/relationships/hyperlink" Target="http://letopisi.org/index.php/%D0%A0%D0%BE%D1%81%D1%81%D0%B8%D1%8F" TargetMode="External"/><Relationship Id="rId4" Type="http://schemas.openxmlformats.org/officeDocument/2006/relationships/hyperlink" Target="http://letopisi.org/index.php/%D0%9F%D1%81%D0%B8%D1%85%D0%BE%D0%BB%D0%BE%D0%B3"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ru.wikihow.com/%D1%81%D0%B4%D0%B5%D0%BB%D0%B0%D1%82%D1%8C-%D0%BA%D0%BE%D0%BD%D1%86%D0%B5%D0%BF%D1%82%D1%83%D0%B0%D0%BB%D1%8C%D0%BD%D1%83%D1%8E-%D0%BA%D0%B0%D1%80%D1%82%D1%83"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persev.ru/tolmen-edvard-chej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err="1" smtClean="0">
                <a:solidFill>
                  <a:schemeClr val="tx1"/>
                </a:solidFill>
                <a:latin typeface="+mn-lt"/>
                <a:ea typeface="+mn-ea"/>
                <a:cs typeface="+mn-cs"/>
              </a:rPr>
              <a:t>Инфохроника</a:t>
            </a:r>
            <a:r>
              <a:rPr lang="ru-RU" sz="1200" b="0" i="0" kern="1200" dirty="0" smtClean="0">
                <a:solidFill>
                  <a:schemeClr val="tx1"/>
                </a:solidFill>
                <a:latin typeface="+mn-lt"/>
                <a:ea typeface="+mn-ea"/>
                <a:cs typeface="+mn-cs"/>
              </a:rPr>
              <a:t>: история визуализации информации</a:t>
            </a:r>
          </a:p>
          <a:p>
            <a:r>
              <a:rPr lang="en-US" dirty="0" smtClean="0"/>
              <a:t>https://youtu.be/rEMtOgYwCIE</a:t>
            </a:r>
            <a:endParaRPr lang="ru-RU" dirty="0" smtClean="0"/>
          </a:p>
          <a:p>
            <a:endParaRPr lang="ru-RU" dirty="0" smtClean="0"/>
          </a:p>
          <a:p>
            <a:r>
              <a:rPr lang="ru-RU" sz="1200" b="0" i="0" kern="1200" dirty="0" smtClean="0">
                <a:solidFill>
                  <a:schemeClr val="tx1"/>
                </a:solidFill>
                <a:latin typeface="+mn-lt"/>
                <a:ea typeface="+mn-ea"/>
                <a:cs typeface="+mn-cs"/>
              </a:rPr>
              <a:t>Визуализация информации в образовательной деятельности для обеспечения личной и коллективной </a:t>
            </a:r>
            <a:r>
              <a:rPr lang="ru-RU" sz="1200" b="0" i="0" kern="1200" dirty="0" err="1" smtClean="0">
                <a:solidFill>
                  <a:schemeClr val="tx1"/>
                </a:solidFill>
                <a:latin typeface="+mn-lt"/>
                <a:ea typeface="+mn-ea"/>
                <a:cs typeface="+mn-cs"/>
              </a:rPr>
              <a:t>эффекти</a:t>
            </a:r>
            <a:endParaRPr lang="ru-RU" sz="1200" b="0" i="0" kern="1200" dirty="0" smtClean="0">
              <a:solidFill>
                <a:schemeClr val="tx1"/>
              </a:solidFill>
              <a:latin typeface="+mn-lt"/>
              <a:ea typeface="+mn-ea"/>
              <a:cs typeface="+mn-cs"/>
            </a:endParaRPr>
          </a:p>
          <a:p>
            <a:r>
              <a:rPr lang="en-US" dirty="0" smtClean="0"/>
              <a:t>https://</a:t>
            </a:r>
            <a:r>
              <a:rPr lang="en-US" dirty="0" smtClean="0"/>
              <a:t>www.youtube.com/watch?v=Ql0qnL3qpe4</a:t>
            </a:r>
            <a:endParaRPr lang="ru-RU" dirty="0" smtClean="0"/>
          </a:p>
          <a:p>
            <a:endParaRPr lang="ru-RU" dirty="0" smtClean="0"/>
          </a:p>
          <a:p>
            <a:r>
              <a:rPr lang="en-US" dirty="0" smtClean="0"/>
              <a:t>http://nitforyou.com/video-vizualizacia/</a:t>
            </a:r>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Try before you buy. Use our </a:t>
            </a:r>
            <a:r>
              <a:rPr lang="en-US" sz="1200" b="0" i="0" u="sng" kern="1200" dirty="0" smtClean="0">
                <a:solidFill>
                  <a:schemeClr val="tx1"/>
                </a:solidFill>
                <a:latin typeface="+mn-lt"/>
                <a:ea typeface="+mn-ea"/>
                <a:cs typeface="+mn-cs"/>
                <a:hlinkClick r:id="rId3"/>
              </a:rPr>
              <a:t>free 30-day trial</a:t>
            </a:r>
            <a:r>
              <a:rPr lang="en-US" sz="1200" b="0" i="0" kern="1200" dirty="0" smtClean="0">
                <a:solidFill>
                  <a:schemeClr val="tx1"/>
                </a:solidFill>
                <a:latin typeface="+mn-lt"/>
                <a:ea typeface="+mn-ea"/>
                <a:cs typeface="+mn-cs"/>
              </a:rPr>
              <a:t> before purchase.</a:t>
            </a:r>
          </a:p>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http://www.freeplane.org/wiki/index.php/Home</a:t>
            </a:r>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13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err="1" smtClean="0">
                <a:solidFill>
                  <a:schemeClr val="tx1"/>
                </a:solidFill>
                <a:latin typeface="+mn-lt"/>
                <a:ea typeface="+mn-ea"/>
                <a:cs typeface="+mn-cs"/>
              </a:rPr>
              <a:t>Mindomo</a:t>
            </a:r>
            <a:r>
              <a:rPr lang="ru-RU" sz="1200" b="0" i="0" kern="1200" dirty="0" smtClean="0">
                <a:solidFill>
                  <a:schemeClr val="tx1"/>
                </a:solidFill>
                <a:latin typeface="+mn-lt"/>
                <a:ea typeface="+mn-ea"/>
                <a:cs typeface="+mn-cs"/>
              </a:rPr>
              <a:t> — это незаменимый учебный инструмент для преподавателей и студентов. Здесь есть все для построения </a:t>
            </a:r>
            <a:r>
              <a:rPr lang="ru-RU" sz="1200" b="0" i="0" kern="1200" dirty="0" err="1" smtClean="0">
                <a:solidFill>
                  <a:schemeClr val="tx1"/>
                </a:solidFill>
                <a:latin typeface="+mn-lt"/>
                <a:ea typeface="+mn-ea"/>
                <a:cs typeface="+mn-cs"/>
              </a:rPr>
              <a:t>интеллект-карт</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концепт-карт</a:t>
            </a:r>
            <a:r>
              <a:rPr lang="ru-RU" sz="1200" b="0" i="0" kern="1200" dirty="0" smtClean="0">
                <a:solidFill>
                  <a:schemeClr val="tx1"/>
                </a:solidFill>
                <a:latin typeface="+mn-lt"/>
                <a:ea typeface="+mn-ea"/>
                <a:cs typeface="+mn-cs"/>
              </a:rPr>
              <a:t> и схем в процессе обучения. Создавая карты и схемы и совместно над ними работая, студенты учатся обсуждать, критически мыслить, делать выводы, анализировать, предлагать новые идеи, решать поставленные задачи и исследовать информацию. Кроме того именно в </a:t>
            </a:r>
            <a:r>
              <a:rPr lang="ru-RU" sz="1200" b="0" i="0" kern="1200" dirty="0" err="1" smtClean="0">
                <a:solidFill>
                  <a:schemeClr val="tx1"/>
                </a:solidFill>
                <a:latin typeface="+mn-lt"/>
                <a:ea typeface="+mn-ea"/>
                <a:cs typeface="+mn-cs"/>
              </a:rPr>
              <a:t>Mindomo</a:t>
            </a:r>
            <a:r>
              <a:rPr lang="ru-RU" sz="1200" b="0" i="0" kern="1200" dirty="0" smtClean="0">
                <a:solidFill>
                  <a:schemeClr val="tx1"/>
                </a:solidFill>
                <a:latin typeface="+mn-lt"/>
                <a:ea typeface="+mn-ea"/>
                <a:cs typeface="+mn-cs"/>
              </a:rPr>
              <a:t> впервые появились такие функции, как презентация </a:t>
            </a:r>
            <a:r>
              <a:rPr lang="ru-RU" sz="1200" b="0" i="0" kern="1200" dirty="0" err="1" smtClean="0">
                <a:solidFill>
                  <a:schemeClr val="tx1"/>
                </a:solidFill>
                <a:latin typeface="+mn-lt"/>
                <a:ea typeface="+mn-ea"/>
                <a:cs typeface="+mn-cs"/>
              </a:rPr>
              <a:t>интеллект-карт</a:t>
            </a:r>
            <a:r>
              <a:rPr lang="ru-RU" sz="1200" b="0" i="0" kern="1200" dirty="0" smtClean="0">
                <a:solidFill>
                  <a:schemeClr val="tx1"/>
                </a:solidFill>
                <a:latin typeface="+mn-lt"/>
                <a:ea typeface="+mn-ea"/>
                <a:cs typeface="+mn-cs"/>
              </a:rPr>
              <a:t> в формате слайдов, постановка задач для совместной работы преподавателей и студентов, «умные карты» (частично заполненные шаблоны, которые помогают новичкам освоиться в системе </a:t>
            </a:r>
            <a:r>
              <a:rPr lang="ru-RU" sz="1200" b="0" i="0" kern="1200" dirty="0" err="1" smtClean="0">
                <a:solidFill>
                  <a:schemeClr val="tx1"/>
                </a:solidFill>
                <a:latin typeface="+mn-lt"/>
                <a:ea typeface="+mn-ea"/>
                <a:cs typeface="+mn-cs"/>
              </a:rPr>
              <a:t>интеллект-карт</a:t>
            </a:r>
            <a:r>
              <a:rPr lang="ru-RU" sz="1200" b="0" i="0" kern="1200" dirty="0" smtClean="0">
                <a:solidFill>
                  <a:schemeClr val="tx1"/>
                </a:solidFill>
                <a:latin typeface="+mn-lt"/>
                <a:ea typeface="+mn-ea"/>
                <a:cs typeface="+mn-cs"/>
              </a:rPr>
              <a:t>), а также преобразование карт в удобные схемы для редактирования в реальном времени. Эти функции очень полезны для развития исследовательского подхода в обучении — как для студентов, так и для преподавателей. </a:t>
            </a:r>
            <a:r>
              <a:rPr lang="ru-RU" sz="1200" b="0" i="0" kern="1200" dirty="0" err="1" smtClean="0">
                <a:solidFill>
                  <a:schemeClr val="tx1"/>
                </a:solidFill>
                <a:latin typeface="+mn-lt"/>
                <a:ea typeface="+mn-ea"/>
                <a:cs typeface="+mn-cs"/>
              </a:rPr>
              <a:t>Mindomo</a:t>
            </a:r>
            <a:r>
              <a:rPr lang="ru-RU" sz="1200" b="0" i="0" kern="1200" dirty="0" smtClean="0">
                <a:solidFill>
                  <a:schemeClr val="tx1"/>
                </a:solidFill>
                <a:latin typeface="+mn-lt"/>
                <a:ea typeface="+mn-ea"/>
                <a:cs typeface="+mn-cs"/>
              </a:rPr>
              <a:t> предлагает как частично бесплатное </a:t>
            </a:r>
            <a:r>
              <a:rPr lang="ru-RU" sz="1200" b="0" i="0" kern="1200" dirty="0" err="1" smtClean="0">
                <a:solidFill>
                  <a:schemeClr val="tx1"/>
                </a:solidFill>
                <a:latin typeface="+mn-lt"/>
                <a:ea typeface="+mn-ea"/>
                <a:cs typeface="+mn-cs"/>
              </a:rPr>
              <a:t>онлайн-решение</a:t>
            </a:r>
            <a:r>
              <a:rPr lang="ru-RU" sz="1200" b="0" i="0" kern="1200" dirty="0" smtClean="0">
                <a:solidFill>
                  <a:schemeClr val="tx1"/>
                </a:solidFill>
                <a:latin typeface="+mn-lt"/>
                <a:ea typeface="+mn-ea"/>
                <a:cs typeface="+mn-cs"/>
              </a:rPr>
              <a:t>, так и бесплатные </a:t>
            </a:r>
            <a:r>
              <a:rPr lang="ru-RU" sz="1200" b="0" i="0" kern="1200" dirty="0" err="1" smtClean="0">
                <a:solidFill>
                  <a:schemeClr val="tx1"/>
                </a:solidFill>
                <a:latin typeface="+mn-lt"/>
                <a:ea typeface="+mn-ea"/>
                <a:cs typeface="+mn-cs"/>
              </a:rPr>
              <a:t>нативные</a:t>
            </a:r>
            <a:r>
              <a:rPr lang="ru-RU" sz="1200" b="0" i="0" kern="1200" dirty="0" smtClean="0">
                <a:solidFill>
                  <a:schemeClr val="tx1"/>
                </a:solidFill>
                <a:latin typeface="+mn-lt"/>
                <a:ea typeface="+mn-ea"/>
                <a:cs typeface="+mn-cs"/>
              </a:rPr>
              <a:t> приложения для мобильных платформ </a:t>
            </a:r>
            <a:r>
              <a:rPr lang="ru-RU" sz="1200" b="0" i="0" kern="1200" dirty="0" err="1" smtClean="0">
                <a:solidFill>
                  <a:schemeClr val="tx1"/>
                </a:solidFill>
                <a:latin typeface="+mn-lt"/>
                <a:ea typeface="+mn-ea"/>
                <a:cs typeface="+mn-cs"/>
              </a:rPr>
              <a:t>iPad</a:t>
            </a:r>
            <a:r>
              <a:rPr lang="ru-RU" sz="1200" b="0" i="0" kern="1200" dirty="0" smtClean="0">
                <a:solidFill>
                  <a:schemeClr val="tx1"/>
                </a:solidFill>
                <a:latin typeface="+mn-lt"/>
                <a:ea typeface="+mn-ea"/>
                <a:cs typeface="+mn-cs"/>
              </a:rPr>
              <a:t> и </a:t>
            </a:r>
            <a:r>
              <a:rPr lang="ru-RU" sz="1200" b="0" i="0" kern="1200" dirty="0" err="1" smtClean="0">
                <a:solidFill>
                  <a:schemeClr val="tx1"/>
                </a:solidFill>
                <a:latin typeface="+mn-lt"/>
                <a:ea typeface="+mn-ea"/>
                <a:cs typeface="+mn-cs"/>
              </a:rPr>
              <a:t>Android</a:t>
            </a:r>
            <a:r>
              <a:rPr lang="ru-RU" sz="1200" b="0" i="0" kern="1200" dirty="0" smtClean="0">
                <a:solidFill>
                  <a:schemeClr val="tx1"/>
                </a:solidFill>
                <a:latin typeface="+mn-lt"/>
                <a:ea typeface="+mn-ea"/>
                <a:cs typeface="+mn-cs"/>
              </a:rPr>
              <a:t>. Выбирайте удобный формат и внедряйте </a:t>
            </a:r>
            <a:r>
              <a:rPr lang="ru-RU" sz="1200" b="0" i="0" kern="1200" dirty="0" err="1" smtClean="0">
                <a:solidFill>
                  <a:schemeClr val="tx1"/>
                </a:solidFill>
                <a:latin typeface="+mn-lt"/>
                <a:ea typeface="+mn-ea"/>
                <a:cs typeface="+mn-cs"/>
              </a:rPr>
              <a:t>интеллект-карты</a:t>
            </a:r>
            <a:r>
              <a:rPr lang="ru-RU" sz="1200" b="0" i="0" kern="1200" smtClean="0">
                <a:solidFill>
                  <a:schemeClr val="tx1"/>
                </a:solidFill>
                <a:latin typeface="+mn-lt"/>
                <a:ea typeface="+mn-ea"/>
                <a:cs typeface="+mn-cs"/>
              </a:rPr>
              <a:t> в свой учебный процесс.</a:t>
            </a:r>
            <a:endParaRPr lang="ru-RU"/>
          </a:p>
        </p:txBody>
      </p:sp>
      <p:sp>
        <p:nvSpPr>
          <p:cNvPr id="4" name="Номер слайда 3"/>
          <p:cNvSpPr>
            <a:spLocks noGrp="1"/>
          </p:cNvSpPr>
          <p:nvPr>
            <p:ph type="sldNum" sz="quarter" idx="10"/>
          </p:nvPr>
        </p:nvSpPr>
        <p:spPr/>
        <p:txBody>
          <a:bodyPr/>
          <a:lstStyle/>
          <a:p>
            <a:fld id="{DD5ACF38-B332-431A-96C7-9C2C1FAC047F}" type="slidenum">
              <a:rPr lang="ru-RU" smtClean="0"/>
              <a:pPr/>
              <a:t>14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http://www.mapul.com/ru</a:t>
            </a:r>
            <a:endParaRPr lang="ru-RU" dirty="0" smtClean="0"/>
          </a:p>
          <a:p>
            <a:r>
              <a:rPr lang="en-US" dirty="0" smtClean="0"/>
              <a:t>https://mind42.com/</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https://www.mindmup.com/</a:t>
            </a:r>
            <a:endParaRPr lang="ru-RU"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https://coggle.it/</a:t>
            </a:r>
            <a:endParaRPr lang="ru-RU" dirty="0" smtClean="0"/>
          </a:p>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16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17</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b="1" i="0" kern="1200" dirty="0" smtClean="0">
                <a:solidFill>
                  <a:schemeClr val="tx1"/>
                </a:solidFill>
                <a:latin typeface="+mn-lt"/>
                <a:ea typeface="+mn-ea"/>
                <a:cs typeface="+mn-cs"/>
              </a:rPr>
              <a:t>Визуализация информации</a:t>
            </a:r>
            <a:r>
              <a:rPr lang="ru-RU" sz="1200" b="0" i="0" kern="1200" dirty="0" smtClean="0">
                <a:solidFill>
                  <a:schemeClr val="tx1"/>
                </a:solidFill>
                <a:latin typeface="+mn-lt"/>
                <a:ea typeface="+mn-ea"/>
                <a:cs typeface="+mn-cs"/>
              </a:rPr>
              <a:t> – представление числовой и текстовой информации в виде графиков, диаграмм, структурных схем, таблиц, рисунков, карт и т.д. Визуальная информация лучше воспринимается и позволяет быстро и эффективно преподнести собственные мысли и идеи. Физиологически, визуальное восприятие информации является основной для человека. Многочисленные исследования ученых утверждают, что около 90% информации человек воспринимает через зрение.</a:t>
            </a:r>
          </a:p>
          <a:p>
            <a:endParaRPr lang="ru-RU"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ttps://docs.google.com/viewerng/viewer?url=http://nitforyou.com/wp-content/uploads/2016/11/%D1%81%D0%BF%D0%BE%D1%81%D0%BE%D0%B1%D1%8B-%D0%B8-%D0%B8%D0%BD%D1%81%D1%82%D1%80%D1%83%D0%BC%D0%B5%D0%BD%D1%82%D1%8B-%D0%B2%D0%B8%D0%B7%D1%83%D0%B0%D0%BB%D0%B8%D0%B7%D1%86%D0%B8%D0%B8-%D0%B8%D0%BD%D1%84%D0%BE%D1%80%D0%BC%D0%B0%D1%86%D0%B8%D0%B8.pdf&amp;hl=en</a:t>
            </a:r>
            <a:endParaRPr lang="ru-RU" sz="1200" b="0" i="0" kern="1200" dirty="0" smtClean="0">
              <a:solidFill>
                <a:schemeClr val="tx1"/>
              </a:solidFill>
              <a:latin typeface="+mn-lt"/>
              <a:ea typeface="+mn-ea"/>
              <a:cs typeface="+mn-cs"/>
            </a:endParaRPr>
          </a:p>
          <a:p>
            <a:endParaRPr lang="ru-RU" sz="1200" b="0" i="0" kern="1200" dirty="0" smtClean="0">
              <a:solidFill>
                <a:schemeClr val="tx1"/>
              </a:solidFill>
              <a:latin typeface="+mn-lt"/>
              <a:ea typeface="+mn-ea"/>
              <a:cs typeface="+mn-cs"/>
            </a:endParaRPr>
          </a:p>
          <a:p>
            <a:r>
              <a:rPr lang="en-US" dirty="0" smtClean="0"/>
              <a:t>https://www.youtube.com/watch?v=7T23NgkVCC8&amp;t=5s</a:t>
            </a:r>
            <a:endParaRPr lang="ru-RU" dirty="0" smtClean="0"/>
          </a:p>
          <a:p>
            <a:endParaRPr lang="ru-RU" dirty="0" smtClean="0"/>
          </a:p>
          <a:p>
            <a:r>
              <a:rPr lang="ru-RU" sz="1200" b="0" i="0" kern="1200" dirty="0" smtClean="0">
                <a:solidFill>
                  <a:schemeClr val="tx1"/>
                </a:solidFill>
                <a:latin typeface="+mn-lt"/>
                <a:ea typeface="+mn-ea"/>
                <a:cs typeface="+mn-cs"/>
              </a:rPr>
              <a:t>Как организовать данные с помощью таблиц </a:t>
            </a:r>
            <a:r>
              <a:rPr lang="en-US" sz="1200" b="0" i="0" kern="1200" dirty="0" smtClean="0">
                <a:solidFill>
                  <a:schemeClr val="tx1"/>
                </a:solidFill>
                <a:latin typeface="+mn-lt"/>
                <a:ea typeface="+mn-ea"/>
                <a:cs typeface="+mn-cs"/>
              </a:rPr>
              <a:t>https://www.youtube.com/watch?v=l19NWVPDi54&amp;t=367s</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"Цветущий лотос" - центробежная таблица для развития идей </a:t>
            </a:r>
            <a:r>
              <a:rPr lang="en-US" sz="1200" b="0" i="0" kern="1200" dirty="0" smtClean="0">
                <a:solidFill>
                  <a:schemeClr val="tx1"/>
                </a:solidFill>
                <a:latin typeface="+mn-lt"/>
                <a:ea typeface="+mn-ea"/>
                <a:cs typeface="+mn-cs"/>
              </a:rPr>
              <a:t>https://www.youtube.com/watch?v=SrpgFKSDiK8</a:t>
            </a:r>
            <a:endParaRPr lang="ru-RU" sz="1200" b="0" i="0" kern="1200" dirty="0" smtClean="0">
              <a:solidFill>
                <a:schemeClr val="tx1"/>
              </a:solidFill>
              <a:latin typeface="+mn-lt"/>
              <a:ea typeface="+mn-ea"/>
              <a:cs typeface="+mn-cs"/>
            </a:endParaRPr>
          </a:p>
          <a:p>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Как найти причину проблемы с помощью диаграммы </a:t>
            </a:r>
            <a:r>
              <a:rPr lang="ru-RU" sz="1200" b="0" i="0" kern="1200" dirty="0" err="1" smtClean="0">
                <a:solidFill>
                  <a:schemeClr val="tx1"/>
                </a:solidFill>
                <a:latin typeface="+mn-lt"/>
                <a:ea typeface="+mn-ea"/>
                <a:cs typeface="+mn-cs"/>
              </a:rPr>
              <a:t>Иcикавы</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Ишикавы</a:t>
            </a:r>
            <a:r>
              <a:rPr lang="ru-RU"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https://www.youtube.com/watch?v=OoTohMAceRw&amp;t=502s</a:t>
            </a:r>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18</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21</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Free Account 5 PUBLIC Diagram Limit  NO PRIVATE DIAGRAMS</a:t>
            </a:r>
            <a:endParaRPr lang="ru-RU"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http://www.drawanywhere.com/demo.aspx</a:t>
            </a:r>
            <a:endParaRPr lang="ru-RU" dirty="0" smtClean="0"/>
          </a:p>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22</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Free - 6 sheets </a:t>
            </a:r>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23</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24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http://nitforyou.com/mindmap/</a:t>
            </a:r>
            <a:endParaRPr lang="ru-RU" dirty="0" smtClean="0"/>
          </a:p>
          <a:p>
            <a:r>
              <a:rPr lang="en-US" dirty="0" smtClean="0"/>
              <a:t>https://www.youtube.com/watch?v=DvrOus7VroA</a:t>
            </a:r>
            <a:endParaRPr lang="ru-RU" dirty="0" smtClean="0"/>
          </a:p>
          <a:p>
            <a:r>
              <a:rPr lang="en-US" dirty="0" smtClean="0"/>
              <a:t>https://www.youtube.com/watch?v=NODE14ea5RQ</a:t>
            </a:r>
            <a:endParaRPr lang="ru-RU" dirty="0" smtClean="0"/>
          </a:p>
          <a:p>
            <a:r>
              <a:rPr lang="en-US" dirty="0" smtClean="0"/>
              <a:t>https://www.youtube.com/watch?v=UylIKbGnPEE</a:t>
            </a:r>
            <a:endParaRPr lang="ru-RU" dirty="0" smtClean="0"/>
          </a:p>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25</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SmartDraw</a:t>
            </a:r>
            <a:r>
              <a:rPr lang="en-US" sz="1200" b="0" i="0" kern="1200" dirty="0" smtClean="0">
                <a:solidFill>
                  <a:schemeClr val="tx1"/>
                </a:solidFill>
                <a:latin typeface="+mn-lt"/>
                <a:ea typeface="+mn-ea"/>
                <a:cs typeface="+mn-cs"/>
              </a:rPr>
              <a:t> helps you create over 70 different types of diagrams. Explore all the different diagram types to the left or if you want to see our most popular diagram tutorials, click here to see </a:t>
            </a:r>
            <a:r>
              <a:rPr lang="en-US" sz="1200" b="0" i="0" u="none" strike="noStrike" kern="1200" dirty="0" smtClean="0">
                <a:solidFill>
                  <a:schemeClr val="tx1"/>
                </a:solidFill>
                <a:latin typeface="+mn-lt"/>
                <a:ea typeface="+mn-ea"/>
                <a:cs typeface="+mn-cs"/>
                <a:hlinkClick r:id="rId3"/>
              </a:rPr>
              <a:t>how to use </a:t>
            </a:r>
            <a:r>
              <a:rPr lang="en-US" sz="1200" b="0" i="0" u="none" strike="noStrike" kern="1200" dirty="0" err="1" smtClean="0">
                <a:solidFill>
                  <a:schemeClr val="tx1"/>
                </a:solidFill>
                <a:latin typeface="+mn-lt"/>
                <a:ea typeface="+mn-ea"/>
                <a:cs typeface="+mn-cs"/>
                <a:hlinkClick r:id="rId3"/>
              </a:rPr>
              <a:t>SmartDraw</a:t>
            </a:r>
            <a:r>
              <a:rPr lang="en-US" sz="1200" b="0" i="0" kern="1200" dirty="0" smtClean="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26</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Edraw</a:t>
            </a:r>
            <a:r>
              <a:rPr lang="en-US" sz="1200" b="0" i="0" kern="1200" dirty="0" smtClean="0">
                <a:solidFill>
                  <a:schemeClr val="tx1"/>
                </a:solidFill>
                <a:latin typeface="+mn-lt"/>
                <a:ea typeface="+mn-ea"/>
                <a:cs typeface="+mn-cs"/>
              </a:rPr>
              <a:t> Max is perfect not only for professional-looking flowcharts, organizational charts, mind maps, but also network diagrams, floor plans, workflows, fashion designs, UML diagrams, electrical diagrams, science illustration, charts and graphs... and that is just the beginning!</a:t>
            </a: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Edraw</a:t>
            </a:r>
            <a:r>
              <a:rPr lang="en-US" sz="1200" b="0" i="0" kern="1200" dirty="0" smtClean="0">
                <a:solidFill>
                  <a:schemeClr val="tx1"/>
                </a:solidFill>
                <a:latin typeface="+mn-lt"/>
                <a:ea typeface="+mn-ea"/>
                <a:cs typeface="+mn-cs"/>
              </a:rPr>
              <a:t> provides a wide variety of examples such as flowcharts, organizational charts, business charts, UML diagrams, database and ERD, directional map, network diagrams and lots more. Please choose any examples you are interested in, alternatively download them for free; you will need to install </a:t>
            </a:r>
            <a:r>
              <a:rPr lang="en-US" sz="1200" b="0" i="0" kern="1200" dirty="0" err="1" smtClean="0">
                <a:solidFill>
                  <a:schemeClr val="tx1"/>
                </a:solidFill>
                <a:latin typeface="+mn-lt"/>
                <a:ea typeface="+mn-ea"/>
                <a:cs typeface="+mn-cs"/>
              </a:rPr>
              <a:t>Edraw</a:t>
            </a:r>
            <a:r>
              <a:rPr lang="en-US" sz="1200" b="0" i="0" kern="1200" dirty="0" smtClean="0">
                <a:solidFill>
                  <a:schemeClr val="tx1"/>
                </a:solidFill>
                <a:latin typeface="+mn-lt"/>
                <a:ea typeface="+mn-ea"/>
                <a:cs typeface="+mn-cs"/>
              </a:rPr>
              <a:t> to view them. As you will see, </a:t>
            </a:r>
            <a:r>
              <a:rPr lang="en-US" sz="1200" b="0" i="0" kern="1200" dirty="0" err="1" smtClean="0">
                <a:solidFill>
                  <a:schemeClr val="tx1"/>
                </a:solidFill>
                <a:latin typeface="+mn-lt"/>
                <a:ea typeface="+mn-ea"/>
                <a:cs typeface="+mn-cs"/>
              </a:rPr>
              <a:t>Edraw</a:t>
            </a:r>
            <a:r>
              <a:rPr lang="en-US" sz="1200" b="0" i="0" kern="1200" dirty="0" smtClean="0">
                <a:solidFill>
                  <a:schemeClr val="tx1"/>
                </a:solidFill>
                <a:latin typeface="+mn-lt"/>
                <a:ea typeface="+mn-ea"/>
                <a:cs typeface="+mn-cs"/>
              </a:rPr>
              <a:t> is very powerful because you can use more than 12000 symbols, examples, and many pre-drawn templates, to create your own spectacular flowcharts, business diagrams, network diagrams and lots more, effortlessly, and in no time at all.</a:t>
            </a:r>
          </a:p>
          <a:p>
            <a:r>
              <a:rPr lang="en-US" sz="1200" b="0" i="0" kern="1200" dirty="0" smtClean="0">
                <a:solidFill>
                  <a:schemeClr val="tx1"/>
                </a:solidFill>
                <a:latin typeface="+mn-lt"/>
                <a:ea typeface="+mn-ea"/>
                <a:cs typeface="+mn-cs"/>
              </a:rPr>
              <a:t>The following examples were created using </a:t>
            </a:r>
            <a:r>
              <a:rPr lang="en-US" sz="1200" b="0" i="0" kern="1200" dirty="0" err="1" smtClean="0">
                <a:solidFill>
                  <a:schemeClr val="tx1"/>
                </a:solidFill>
                <a:latin typeface="+mn-lt"/>
                <a:ea typeface="+mn-ea"/>
                <a:cs typeface="+mn-cs"/>
              </a:rPr>
              <a:t>Edraw</a:t>
            </a:r>
            <a:r>
              <a:rPr lang="en-US" sz="1200" b="0" i="0" kern="1200" dirty="0" smtClean="0">
                <a:solidFill>
                  <a:schemeClr val="tx1"/>
                </a:solidFill>
                <a:latin typeface="+mn-lt"/>
                <a:ea typeface="+mn-ea"/>
                <a:cs typeface="+mn-cs"/>
              </a:rPr>
              <a:t> and are included as part of the software installation.</a:t>
            </a:r>
          </a:p>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27</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Over 500 Templates To Make Information Beautiful</a:t>
            </a:r>
          </a:p>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29</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b="0"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30</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http://nitforyou.com/thinglink/</a:t>
            </a:r>
            <a:endParaRPr lang="ru-RU" dirty="0" smtClean="0"/>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Test the potential of interactive images in the classroom</a:t>
            </a:r>
            <a:r>
              <a:rPr lang="ru-RU"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1 class</a:t>
            </a:r>
          </a:p>
          <a:p>
            <a:r>
              <a:rPr lang="ru-RU" dirty="0" smtClean="0"/>
              <a:t> и простой </a:t>
            </a:r>
            <a:r>
              <a:rPr lang="en-US" sz="1200" b="0" i="0" kern="1200" dirty="0" smtClean="0">
                <a:solidFill>
                  <a:schemeClr val="tx1"/>
                </a:solidFill>
                <a:latin typeface="+mn-lt"/>
                <a:ea typeface="+mn-ea"/>
                <a:cs typeface="+mn-cs"/>
              </a:rPr>
              <a:t>10K views per month</a:t>
            </a:r>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31</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en-US" sz="1200" b="0" i="0" kern="1200" dirty="0" smtClean="0">
                <a:solidFill>
                  <a:schemeClr val="tx1"/>
                </a:solidFill>
                <a:latin typeface="+mn-lt"/>
                <a:ea typeface="+mn-ea"/>
                <a:cs typeface="+mn-cs"/>
              </a:rPr>
              <a:t>http://nitforyou.com/konceptualnye-karty/</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Концептуальные </a:t>
            </a:r>
            <a:r>
              <a:rPr lang="ru-RU" sz="1200" b="0" i="0" kern="1200" dirty="0" smtClean="0">
                <a:solidFill>
                  <a:schemeClr val="tx1"/>
                </a:solidFill>
                <a:latin typeface="+mn-lt"/>
                <a:ea typeface="+mn-ea"/>
                <a:cs typeface="+mn-cs"/>
              </a:rPr>
              <a:t>карты – это графические инструменты для организации и репрезентации знаний. Концептуальная карта включает концепты (понятия), обычно изображаемые в фигурах определенного типа (круги, прямоугольники), и взаимосвязи между ними (в виде линий, соединяющих два понятия). Концепты (понятия) – это короткие формулировки (часто в одно слово), связанные с понятиями предметной области, описывающими исследуемую ситуацию, или закономерностями в событиях, объектах и ситуациях. На линиях указывают связующие слова или фразы, разъясняющие тип связи между понятиями (иногда используются символы: +, -, </a:t>
            </a:r>
            <a:r>
              <a:rPr lang="ru-RU" sz="1200" b="0" i="1" kern="1200" dirty="0" smtClean="0">
                <a:solidFill>
                  <a:schemeClr val="tx1"/>
                </a:solidFill>
                <a:latin typeface="+mn-lt"/>
                <a:ea typeface="+mn-ea"/>
                <a:cs typeface="+mn-cs"/>
              </a:rPr>
              <a:t>%</a:t>
            </a:r>
            <a:r>
              <a:rPr lang="ru-RU" sz="1200" b="0" i="0" kern="1200" dirty="0" smtClean="0">
                <a:solidFill>
                  <a:schemeClr val="tx1"/>
                </a:solidFill>
                <a:latin typeface="+mn-lt"/>
                <a:ea typeface="+mn-ea"/>
                <a:cs typeface="+mn-cs"/>
              </a:rPr>
              <a:t> и др.). </a:t>
            </a:r>
            <a:r>
              <a:rPr lang="en-US" sz="1200" b="0" i="0" kern="1200" dirty="0" smtClean="0">
                <a:solidFill>
                  <a:schemeClr val="tx1"/>
                </a:solidFill>
                <a:latin typeface="+mn-lt"/>
                <a:ea typeface="+mn-ea"/>
                <a:cs typeface="+mn-cs"/>
              </a:rPr>
              <a:t>http://studme.org/64358/menedzhment/strukturizatsiya_posredstvom_intellekt-kart</a:t>
            </a:r>
            <a:endParaRPr lang="ru-RU" sz="1200" b="0" i="0" kern="1200" dirty="0" smtClean="0">
              <a:solidFill>
                <a:schemeClr val="tx1"/>
              </a:solidFill>
              <a:latin typeface="+mn-lt"/>
              <a:ea typeface="+mn-ea"/>
              <a:cs typeface="+mn-cs"/>
            </a:endParaRPr>
          </a:p>
          <a:p>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Впервые концептуальные карты были предложены Джозефом </a:t>
            </a:r>
            <a:r>
              <a:rPr lang="ru-RU" sz="1200" b="0" i="0" kern="1200" dirty="0" err="1" smtClean="0">
                <a:solidFill>
                  <a:schemeClr val="tx1"/>
                </a:solidFill>
                <a:latin typeface="+mn-lt"/>
                <a:ea typeface="+mn-ea"/>
                <a:cs typeface="+mn-cs"/>
              </a:rPr>
              <a:t>Новаком</a:t>
            </a:r>
            <a:r>
              <a:rPr lang="ru-RU" sz="1200" b="0" i="0" kern="1200" dirty="0" smtClean="0">
                <a:solidFill>
                  <a:schemeClr val="tx1"/>
                </a:solidFill>
                <a:latin typeface="+mn-lt"/>
                <a:ea typeface="+mn-ea"/>
                <a:cs typeface="+mn-cs"/>
              </a:rPr>
              <a:t>, сотрудником Корнельского университета (</a:t>
            </a:r>
            <a:r>
              <a:rPr lang="ru-RU" sz="1200" b="0" i="0" u="none" strike="noStrike" kern="1200" dirty="0" smtClean="0">
                <a:solidFill>
                  <a:schemeClr val="tx1"/>
                </a:solidFill>
                <a:latin typeface="+mn-lt"/>
                <a:ea typeface="+mn-ea"/>
                <a:cs typeface="+mn-cs"/>
                <a:hlinkClick r:id="rId3" tooltip="США"/>
              </a:rPr>
              <a:t>США</a:t>
            </a:r>
            <a:r>
              <a:rPr lang="ru-RU" sz="1200" b="0" i="0" kern="1200" dirty="0" smtClean="0">
                <a:solidFill>
                  <a:schemeClr val="tx1"/>
                </a:solidFill>
                <a:latin typeface="+mn-lt"/>
                <a:ea typeface="+mn-ea"/>
                <a:cs typeface="+mn-cs"/>
              </a:rPr>
              <a:t>)в 60-70-х гг. при изучении детского мышления и формирования первых научных понятий. Это исследование использовало идеи Дэвида </a:t>
            </a:r>
            <a:r>
              <a:rPr lang="ru-RU" sz="1200" b="0" i="0" kern="1200" dirty="0" err="1" smtClean="0">
                <a:solidFill>
                  <a:schemeClr val="tx1"/>
                </a:solidFill>
                <a:latin typeface="+mn-lt"/>
                <a:ea typeface="+mn-ea"/>
                <a:cs typeface="+mn-cs"/>
              </a:rPr>
              <a:t>Асубеля</a:t>
            </a:r>
            <a:r>
              <a:rPr lang="ru-RU" sz="1200" b="0" i="0" kern="1200" dirty="0" smtClean="0">
                <a:solidFill>
                  <a:schemeClr val="tx1"/>
                </a:solidFill>
                <a:latin typeface="+mn-lt"/>
                <a:ea typeface="+mn-ea"/>
                <a:cs typeface="+mn-cs"/>
              </a:rPr>
              <a:t> о формировании понятийного мышления.</a:t>
            </a:r>
          </a:p>
          <a:p>
            <a:r>
              <a:rPr lang="ru-RU" sz="1200" b="0" i="0" kern="1200" dirty="0" smtClean="0">
                <a:solidFill>
                  <a:schemeClr val="tx1"/>
                </a:solidFill>
                <a:latin typeface="+mn-lt"/>
                <a:ea typeface="+mn-ea"/>
                <a:cs typeface="+mn-cs"/>
              </a:rPr>
              <a:t>Современную реализацию связывают с методиками английского </a:t>
            </a:r>
            <a:r>
              <a:rPr lang="ru-RU" sz="1200" b="0" i="0" u="none" strike="noStrike" kern="1200" dirty="0" smtClean="0">
                <a:solidFill>
                  <a:schemeClr val="tx1"/>
                </a:solidFill>
                <a:latin typeface="+mn-lt"/>
                <a:ea typeface="+mn-ea"/>
                <a:cs typeface="+mn-cs"/>
                <a:hlinkClick r:id="rId4" tooltip="Психолог"/>
              </a:rPr>
              <a:t>психолога</a:t>
            </a:r>
            <a:r>
              <a:rPr lang="ru-RU" sz="1200" b="0" i="0" kern="1200" dirty="0" smtClean="0">
                <a:solidFill>
                  <a:schemeClr val="tx1"/>
                </a:solidFill>
                <a:latin typeface="+mn-lt"/>
                <a:ea typeface="+mn-ea"/>
                <a:cs typeface="+mn-cs"/>
              </a:rPr>
              <a:t> Тони </a:t>
            </a:r>
            <a:r>
              <a:rPr lang="ru-RU" sz="1200" b="0" i="0" kern="1200" dirty="0" err="1" smtClean="0">
                <a:solidFill>
                  <a:schemeClr val="tx1"/>
                </a:solidFill>
                <a:latin typeface="+mn-lt"/>
                <a:ea typeface="+mn-ea"/>
                <a:cs typeface="+mn-cs"/>
              </a:rPr>
              <a:t>Бьюзена</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В </a:t>
            </a:r>
            <a:r>
              <a:rPr lang="ru-RU" sz="1200" b="0" i="0" u="none" strike="noStrike" kern="1200" dirty="0" smtClean="0">
                <a:solidFill>
                  <a:schemeClr val="tx1"/>
                </a:solidFill>
                <a:latin typeface="+mn-lt"/>
                <a:ea typeface="+mn-ea"/>
                <a:cs typeface="+mn-cs"/>
                <a:hlinkClick r:id="rId5" tooltip="Россия"/>
              </a:rPr>
              <a:t>России</a:t>
            </a:r>
            <a:r>
              <a:rPr lang="ru-RU" sz="1200" b="0" i="0" kern="1200" dirty="0" smtClean="0">
                <a:solidFill>
                  <a:schemeClr val="tx1"/>
                </a:solidFill>
                <a:latin typeface="+mn-lt"/>
                <a:ea typeface="+mn-ea"/>
                <a:cs typeface="+mn-cs"/>
              </a:rPr>
              <a:t> примерно в это же время похожие идеи получили выражение в теоретических работах Г.П.Мельникова и П.Г.Кузнецова по </a:t>
            </a:r>
            <a:r>
              <a:rPr lang="ru-RU" sz="1200" b="0" i="0" kern="1200" dirty="0" err="1" smtClean="0">
                <a:solidFill>
                  <a:schemeClr val="tx1"/>
                </a:solidFill>
                <a:latin typeface="+mn-lt"/>
                <a:ea typeface="+mn-ea"/>
                <a:cs typeface="+mn-cs"/>
              </a:rPr>
              <a:t>системологии</a:t>
            </a:r>
            <a:r>
              <a:rPr lang="ru-RU" sz="1200" b="0" i="0" kern="1200" dirty="0" smtClean="0">
                <a:solidFill>
                  <a:schemeClr val="tx1"/>
                </a:solidFill>
                <a:latin typeface="+mn-lt"/>
                <a:ea typeface="+mn-ea"/>
                <a:cs typeface="+mn-cs"/>
              </a:rPr>
              <a:t> и широко использовались Г.П.Щедровицким и его последователями в </a:t>
            </a:r>
            <a:r>
              <a:rPr lang="ru-RU" sz="1200" b="0" i="0" kern="1200" dirty="0" err="1" smtClean="0">
                <a:solidFill>
                  <a:schemeClr val="tx1"/>
                </a:solidFill>
                <a:latin typeface="+mn-lt"/>
                <a:ea typeface="+mn-ea"/>
                <a:cs typeface="+mn-cs"/>
              </a:rPr>
              <a:t>организационно-деятельностных</a:t>
            </a:r>
            <a:r>
              <a:rPr lang="ru-RU" sz="1200" b="0" i="0" kern="1200" dirty="0" smtClean="0">
                <a:solidFill>
                  <a:schemeClr val="tx1"/>
                </a:solidFill>
                <a:latin typeface="+mn-lt"/>
                <a:ea typeface="+mn-ea"/>
                <a:cs typeface="+mn-cs"/>
              </a:rPr>
              <a:t> играх.</a:t>
            </a:r>
          </a:p>
          <a:p>
            <a:r>
              <a:rPr lang="ru-RU" sz="1200" b="0" i="0" kern="1200" dirty="0" smtClean="0">
                <a:solidFill>
                  <a:schemeClr val="tx1"/>
                </a:solidFill>
                <a:latin typeface="+mn-lt"/>
                <a:ea typeface="+mn-ea"/>
                <a:cs typeface="+mn-cs"/>
              </a:rPr>
              <a:t>Концептуальные карты оказались эффективным инструментом отображения понятийной системы человека.</a:t>
            </a:r>
          </a:p>
          <a:p>
            <a:endParaRPr lang="ru-RU" dirty="0" smtClean="0"/>
          </a:p>
          <a:p>
            <a:r>
              <a:rPr lang="ru-RU" sz="1200" b="0" i="0" kern="1200" dirty="0" err="1" smtClean="0">
                <a:solidFill>
                  <a:schemeClr val="tx1"/>
                </a:solidFill>
                <a:latin typeface="+mn-lt"/>
                <a:ea typeface="+mn-ea"/>
                <a:cs typeface="+mn-cs"/>
              </a:rPr>
              <a:t>Concept</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mapping</a:t>
            </a:r>
            <a:r>
              <a:rPr lang="ru-RU" sz="1200" b="0" i="0" kern="1200" dirty="0" smtClean="0">
                <a:solidFill>
                  <a:schemeClr val="tx1"/>
                </a:solidFill>
                <a:latin typeface="+mn-lt"/>
                <a:ea typeface="+mn-ea"/>
                <a:cs typeface="+mn-cs"/>
              </a:rPr>
              <a:t> — это технология </a:t>
            </a:r>
            <a:r>
              <a:rPr lang="ru-RU" sz="1200" b="0" i="0" u="none" strike="noStrike" kern="1200" dirty="0" smtClean="0">
                <a:solidFill>
                  <a:schemeClr val="tx1"/>
                </a:solidFill>
                <a:latin typeface="+mn-lt"/>
                <a:ea typeface="+mn-ea"/>
                <a:cs typeface="+mn-cs"/>
                <a:hlinkClick r:id="rId6" tooltip="Визуализация"/>
              </a:rPr>
              <a:t>визуализации</a:t>
            </a:r>
            <a:r>
              <a:rPr lang="ru-RU" sz="1200" b="0" i="0" kern="1200" dirty="0" smtClean="0">
                <a:solidFill>
                  <a:schemeClr val="tx1"/>
                </a:solidFill>
                <a:latin typeface="+mn-lt"/>
                <a:ea typeface="+mn-ea"/>
                <a:cs typeface="+mn-cs"/>
              </a:rPr>
              <a:t> взаимоотношений между различными концептами (</a:t>
            </a:r>
            <a:r>
              <a:rPr lang="ru-RU" sz="1200" b="0" i="0" kern="1200" dirty="0" err="1" smtClean="0">
                <a:solidFill>
                  <a:schemeClr val="tx1"/>
                </a:solidFill>
                <a:latin typeface="+mn-lt"/>
                <a:ea typeface="+mn-ea"/>
                <a:cs typeface="+mn-cs"/>
              </a:rPr>
              <a:t>concepts</a:t>
            </a:r>
            <a:r>
              <a:rPr lang="ru-RU" sz="1200" b="0" i="0" kern="1200" dirty="0" smtClean="0">
                <a:solidFill>
                  <a:schemeClr val="tx1"/>
                </a:solidFill>
                <a:latin typeface="+mn-lt"/>
                <a:ea typeface="+mn-ea"/>
                <a:cs typeface="+mn-cs"/>
              </a:rPr>
              <a:t>), понятиями, идеями, представлениями. Подобная привязка вскрывает логическую структуру рассматриваемого комплексного объекта. </a:t>
            </a:r>
            <a:r>
              <a:rPr lang="ru-RU" sz="1200" b="0" i="0" kern="1200" dirty="0" err="1" smtClean="0">
                <a:solidFill>
                  <a:schemeClr val="tx1"/>
                </a:solidFill>
                <a:latin typeface="+mn-lt"/>
                <a:ea typeface="+mn-ea"/>
                <a:cs typeface="+mn-cs"/>
              </a:rPr>
              <a:t>Концепт-карты</a:t>
            </a:r>
            <a:r>
              <a:rPr lang="ru-RU" sz="1200" b="0" i="0" kern="1200" dirty="0" smtClean="0">
                <a:solidFill>
                  <a:schemeClr val="tx1"/>
                </a:solidFill>
                <a:latin typeface="+mn-lt"/>
                <a:ea typeface="+mn-ea"/>
                <a:cs typeface="+mn-cs"/>
              </a:rPr>
              <a:t> позволяют проследить преемственность идей, выявить развитие концепций, которые генерируются участниками рабочих и </a:t>
            </a:r>
            <a:r>
              <a:rPr lang="ru-RU" sz="1200" b="0" i="0" kern="1200" dirty="0" err="1" smtClean="0">
                <a:solidFill>
                  <a:schemeClr val="tx1"/>
                </a:solidFill>
                <a:latin typeface="+mn-lt"/>
                <a:ea typeface="+mn-ea"/>
                <a:cs typeface="+mn-cs"/>
              </a:rPr>
              <a:t>креативных</a:t>
            </a:r>
            <a:r>
              <a:rPr lang="ru-RU" sz="1200" b="0" i="0" kern="1200" dirty="0" smtClean="0">
                <a:solidFill>
                  <a:schemeClr val="tx1"/>
                </a:solidFill>
                <a:latin typeface="+mn-lt"/>
                <a:ea typeface="+mn-ea"/>
                <a:cs typeface="+mn-cs"/>
              </a:rPr>
              <a:t> групп, обнаруживать неочевидные связи и генерировать нестандартные решения.</a:t>
            </a:r>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32</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http://uwes-mac.macbay.de/Kaliningrad_RUS/Schulsystem%20schoolsystem/conceptmap%20ru.pdf</a:t>
            </a:r>
            <a:endParaRPr lang="ru-RU" dirty="0" smtClean="0"/>
          </a:p>
          <a:p>
            <a:r>
              <a:rPr lang="ru-RU" dirty="0" smtClean="0"/>
              <a:t>Пример для педагога</a:t>
            </a:r>
          </a:p>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33</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http://books.ifmo.ru/file/pdf/498.pdf</a:t>
            </a:r>
            <a:endParaRPr lang="ru-RU" dirty="0" smtClean="0"/>
          </a:p>
          <a:p>
            <a:r>
              <a:rPr lang="ru-RU" dirty="0" smtClean="0"/>
              <a:t>Данное методическое пособие представляет собой введение в технологию создания баз знаний на основе </a:t>
            </a:r>
            <a:r>
              <a:rPr lang="ru-RU" dirty="0" err="1" smtClean="0"/>
              <a:t>графовой</a:t>
            </a:r>
            <a:r>
              <a:rPr lang="ru-RU" dirty="0" smtClean="0"/>
              <a:t> модели при помощи </a:t>
            </a:r>
            <a:r>
              <a:rPr lang="ru-RU" dirty="0" err="1" smtClean="0"/>
              <a:t>платформо</a:t>
            </a:r>
            <a:r>
              <a:rPr lang="ru-RU" dirty="0" smtClean="0"/>
              <a:t>- независимой системы </a:t>
            </a:r>
            <a:r>
              <a:rPr lang="ru-RU" dirty="0" err="1" smtClean="0"/>
              <a:t>Cmap</a:t>
            </a:r>
            <a:r>
              <a:rPr lang="ru-RU" dirty="0" smtClean="0"/>
              <a:t> </a:t>
            </a:r>
            <a:r>
              <a:rPr lang="ru-RU" dirty="0" err="1" smtClean="0"/>
              <a:t>Tools</a:t>
            </a:r>
            <a:r>
              <a:rPr lang="ru-RU" dirty="0" smtClean="0"/>
              <a:t>. </a:t>
            </a:r>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u="none" strike="noStrike" kern="1200" dirty="0" smtClean="0">
                <a:solidFill>
                  <a:schemeClr val="tx1"/>
                </a:solidFill>
                <a:latin typeface="+mn-lt"/>
                <a:ea typeface="+mn-ea"/>
                <a:cs typeface="+mn-cs"/>
              </a:rPr>
              <a:t>Обзор программ класса </a:t>
            </a:r>
            <a:r>
              <a:rPr lang="ru-RU" sz="1200" b="1" i="0" u="none" strike="noStrike" kern="1200" dirty="0" err="1" smtClean="0">
                <a:solidFill>
                  <a:schemeClr val="tx1"/>
                </a:solidFill>
                <a:latin typeface="+mn-lt"/>
                <a:ea typeface="+mn-ea"/>
                <a:cs typeface="+mn-cs"/>
              </a:rPr>
              <a:t>concept</a:t>
            </a:r>
            <a:r>
              <a:rPr lang="ru-RU" sz="1200" b="1" i="0" u="none" strike="noStrike" kern="1200" dirty="0" smtClean="0">
                <a:solidFill>
                  <a:schemeClr val="tx1"/>
                </a:solidFill>
                <a:latin typeface="+mn-lt"/>
                <a:ea typeface="+mn-ea"/>
                <a:cs typeface="+mn-cs"/>
              </a:rPr>
              <a:t> </a:t>
            </a:r>
            <a:r>
              <a:rPr lang="ru-RU" sz="1200" b="1" i="0" u="none" strike="noStrike" kern="1200" dirty="0" err="1" smtClean="0">
                <a:solidFill>
                  <a:schemeClr val="tx1"/>
                </a:solidFill>
                <a:latin typeface="+mn-lt"/>
                <a:ea typeface="+mn-ea"/>
                <a:cs typeface="+mn-cs"/>
              </a:rPr>
              <a:t>mapping</a:t>
            </a:r>
            <a:endParaRPr lang="ru-RU"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http://</a:t>
            </a:r>
            <a:r>
              <a:rPr lang="en-US" sz="1200" b="0" i="0" kern="1200" dirty="0" smtClean="0">
                <a:solidFill>
                  <a:schemeClr val="tx1"/>
                </a:solidFill>
                <a:latin typeface="+mn-lt"/>
                <a:ea typeface="+mn-ea"/>
                <a:cs typeface="+mn-cs"/>
              </a:rPr>
              <a:t>compress.ru/article.aspx?id=17383</a:t>
            </a:r>
            <a:endParaRPr lang="ru-RU" sz="1200" b="0" i="0" kern="1200" dirty="0" smtClean="0">
              <a:solidFill>
                <a:schemeClr val="tx1"/>
              </a:solidFill>
              <a:latin typeface="+mn-lt"/>
              <a:ea typeface="+mn-ea"/>
              <a:cs typeface="+mn-cs"/>
            </a:endParaRPr>
          </a:p>
          <a:p>
            <a:endParaRPr lang="ru-RU"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latin typeface="+mn-lt"/>
                <a:ea typeface="+mn-ea"/>
                <a:cs typeface="+mn-cs"/>
              </a:rPr>
              <a:t>Cmap</a:t>
            </a:r>
            <a:r>
              <a:rPr lang="en-US" sz="1200" b="0" i="0" kern="1200" dirty="0" smtClean="0">
                <a:solidFill>
                  <a:schemeClr val="tx1"/>
                </a:solidFill>
                <a:latin typeface="+mn-lt"/>
                <a:ea typeface="+mn-ea"/>
                <a:cs typeface="+mn-cs"/>
              </a:rPr>
              <a:t> software is a result of research conducted at the Florida Institute for Human &amp; Machine Cognition (IHMC). It empowers users to construct, navigate, share and criticize knowledge models represented as concept maps.</a:t>
            </a:r>
          </a:p>
          <a:p>
            <a:endParaRPr lang="ru-RU" dirty="0" smtClean="0"/>
          </a:p>
        </p:txBody>
      </p:sp>
      <p:sp>
        <p:nvSpPr>
          <p:cNvPr id="4" name="Номер слайда 3"/>
          <p:cNvSpPr>
            <a:spLocks noGrp="1"/>
          </p:cNvSpPr>
          <p:nvPr>
            <p:ph type="sldNum" sz="quarter" idx="10"/>
          </p:nvPr>
        </p:nvSpPr>
        <p:spPr/>
        <p:txBody>
          <a:bodyPr/>
          <a:lstStyle/>
          <a:p>
            <a:fld id="{DD5ACF38-B332-431A-96C7-9C2C1FAC047F}" type="slidenum">
              <a:rPr lang="ru-RU" smtClean="0"/>
              <a:pPr/>
              <a:t>34</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0" u="none" strike="noStrike" kern="1200" dirty="0" smtClean="0">
                <a:solidFill>
                  <a:schemeClr val="tx1"/>
                </a:solidFill>
                <a:latin typeface="+mn-lt"/>
                <a:ea typeface="+mn-ea"/>
                <a:cs typeface="+mn-cs"/>
                <a:hlinkClick r:id="rId3"/>
              </a:rPr>
              <a:t>Как сделать концептуальную карту</a:t>
            </a:r>
            <a:endParaRPr lang="ru-RU" sz="1200" b="1"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http://ru.wikihow.com/%D1%81%D0%B4%D0%B5%D0%BB%D0%B0%D1%82%D1%8C-%D0%BA%D0%BE%D0%BD%D1%86%D0%B5%D0%BF%D1%82%D1%83%D0%B0%D0%BB%D1%8C%D0%BD%D1%83%D1%8E-%D0%BA%D0%B0%D1%80%D1%82%D1%83</a:t>
            </a:r>
            <a:endParaRPr lang="ru-RU" sz="1200" b="1"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35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iMindMap</a:t>
            </a:r>
            <a:r>
              <a:rPr lang="en-US" sz="1200" b="0" i="0" kern="1200" dirty="0" smtClean="0">
                <a:solidFill>
                  <a:schemeClr val="tx1"/>
                </a:solidFill>
                <a:latin typeface="+mn-lt"/>
                <a:ea typeface="+mn-ea"/>
                <a:cs typeface="+mn-cs"/>
              </a:rPr>
              <a:t> founder and CEO, Chris Griffiths, discovered Mind Mapping back in the early ’90s and was instantly impressed by its ability to make any task more creative and productive. Feeling restricted by paper-based Mind Mapping, he sought a way to combine the creative nature of hand-drawn Mind Maps with the ease and flexibility of technology. With a shared vision of creating a brain-friendly Mind Mapping software that would benefit a wider, computer-literate audience, Chris teamed up with inventor of Mind Mapping, Tony </a:t>
            </a:r>
            <a:r>
              <a:rPr lang="en-US" sz="1200" b="0" i="0" kern="1200" dirty="0" err="1" smtClean="0">
                <a:solidFill>
                  <a:schemeClr val="tx1"/>
                </a:solidFill>
                <a:latin typeface="+mn-lt"/>
                <a:ea typeface="+mn-ea"/>
                <a:cs typeface="+mn-cs"/>
              </a:rPr>
              <a:t>Buzan</a:t>
            </a:r>
            <a:r>
              <a:rPr lang="en-US" sz="1200" b="0" i="0" kern="1200" dirty="0" smtClean="0">
                <a:solidFill>
                  <a:schemeClr val="tx1"/>
                </a:solidFill>
                <a:latin typeface="+mn-lt"/>
                <a:ea typeface="+mn-ea"/>
                <a:cs typeface="+mn-cs"/>
              </a:rPr>
              <a:t>, and so </a:t>
            </a:r>
            <a:r>
              <a:rPr lang="en-US" sz="1200" b="0" i="0" kern="1200" dirty="0" err="1" smtClean="0">
                <a:solidFill>
                  <a:schemeClr val="tx1"/>
                </a:solidFill>
                <a:latin typeface="+mn-lt"/>
                <a:ea typeface="+mn-ea"/>
                <a:cs typeface="+mn-cs"/>
              </a:rPr>
              <a:t>iMindMap</a:t>
            </a:r>
            <a:r>
              <a:rPr lang="en-US" sz="1200" b="0" i="0" kern="1200" dirty="0" smtClean="0">
                <a:solidFill>
                  <a:schemeClr val="tx1"/>
                </a:solidFill>
                <a:latin typeface="+mn-lt"/>
                <a:ea typeface="+mn-ea"/>
                <a:cs typeface="+mn-cs"/>
              </a:rPr>
              <a:t> was born.</a:t>
            </a:r>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http://mipt.ipu.ru/sites/default/files/page_file/%D0%90%D0%B2%D0%B4%D0%B5%D0%B5%D0%B2%D0%B0.pdf</a:t>
            </a:r>
            <a:endParaRPr lang="ru-RU" dirty="0" smtClean="0"/>
          </a:p>
          <a:p>
            <a:endParaRPr lang="ru-RU" dirty="0" smtClean="0"/>
          </a:p>
          <a:p>
            <a:r>
              <a:rPr lang="ru-RU" sz="1200" b="0" i="0" kern="1200" dirty="0" smtClean="0">
                <a:solidFill>
                  <a:schemeClr val="tx1"/>
                </a:solidFill>
                <a:latin typeface="+mn-lt"/>
                <a:ea typeface="+mn-ea"/>
                <a:cs typeface="+mn-cs"/>
              </a:rPr>
              <a:t>Когнитивная карта - метафорический термин, предложенный </a:t>
            </a:r>
            <a:r>
              <a:rPr lang="ru-RU" sz="1200" b="0" i="0" kern="1200" dirty="0" err="1" smtClean="0">
                <a:solidFill>
                  <a:schemeClr val="tx1"/>
                </a:solidFill>
                <a:latin typeface="+mn-lt"/>
                <a:ea typeface="+mn-ea"/>
                <a:cs typeface="+mn-cs"/>
              </a:rPr>
              <a:t>амер</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необихевиористом</a:t>
            </a:r>
            <a:r>
              <a:rPr lang="ru-RU" sz="1200" b="0" i="0" kern="1200" dirty="0" smtClean="0">
                <a:solidFill>
                  <a:schemeClr val="tx1"/>
                </a:solidFill>
                <a:latin typeface="+mn-lt"/>
                <a:ea typeface="+mn-ea"/>
                <a:cs typeface="+mn-cs"/>
              </a:rPr>
              <a:t> Э.Ч. </a:t>
            </a:r>
            <a:r>
              <a:rPr lang="ru-RU" sz="1200" b="0" i="0" kern="1200" dirty="0" err="1" smtClean="0">
                <a:solidFill>
                  <a:schemeClr val="tx1"/>
                </a:solidFill>
                <a:latin typeface="+mn-lt"/>
                <a:ea typeface="+mn-ea"/>
                <a:cs typeface="+mn-cs"/>
              </a:rPr>
              <a:t>Толменом</a:t>
            </a:r>
            <a:r>
              <a:rPr lang="ru-RU" sz="1200" b="0" i="0" kern="1200" dirty="0" smtClean="0">
                <a:solidFill>
                  <a:schemeClr val="tx1"/>
                </a:solidFill>
                <a:latin typeface="+mn-lt"/>
                <a:ea typeface="+mn-ea"/>
                <a:cs typeface="+mn-cs"/>
              </a:rPr>
              <a:t> (1886-1959) для обозначения целостного образа (представления) некоторой обстановки, сложившегося в ходе предшествующего опыта животного или человека и определяющего их поведение. </a:t>
            </a:r>
            <a:r>
              <a:rPr lang="ru-RU" sz="1200" b="0" i="0" u="none" strike="noStrike" kern="1200" dirty="0" err="1" smtClean="0">
                <a:solidFill>
                  <a:schemeClr val="tx1"/>
                </a:solidFill>
                <a:latin typeface="+mn-lt"/>
                <a:ea typeface="+mn-ea"/>
                <a:cs typeface="+mn-cs"/>
                <a:hlinkClick r:id="rId3" tooltip="Толмен Эдвард Чейс"/>
              </a:rPr>
              <a:t>Толмен</a:t>
            </a:r>
            <a:r>
              <a:rPr lang="ru-RU" sz="1200" b="0" i="0" kern="1200" dirty="0" smtClean="0">
                <a:solidFill>
                  <a:schemeClr val="tx1"/>
                </a:solidFill>
                <a:latin typeface="+mn-lt"/>
                <a:ea typeface="+mn-ea"/>
                <a:cs typeface="+mn-cs"/>
              </a:rPr>
              <a:t> ввел это понятие в статье «К. к. у крыс и человека» (1948) след. образом: «поступающие стимулы перерабатываются в центральной управляющей инстанции в особую структуру, которую можно было бы назвать К. к, окружающей обстановки. И именно эта примерная карта, указывающая пути (маршруты) и линии поведения и взаимосвязи элементов окружающей среды, окончательно определяет, какие именно ответные реакции... будет в конечном счете осуществлять животное».</a:t>
            </a:r>
          </a:p>
          <a:p>
            <a:r>
              <a:rPr lang="ru-RU" sz="1200" b="0" i="0" kern="1200" dirty="0" smtClean="0">
                <a:solidFill>
                  <a:schemeClr val="tx1"/>
                </a:solidFill>
                <a:latin typeface="+mn-lt"/>
                <a:ea typeface="+mn-ea"/>
                <a:cs typeface="+mn-cs"/>
              </a:rPr>
              <a:t>Чтобы не создавать путаницы, К. к., которые имел в виду </a:t>
            </a:r>
            <a:r>
              <a:rPr lang="ru-RU" sz="1200" b="0" i="0" u="none" strike="noStrike" kern="1200" dirty="0" err="1" smtClean="0">
                <a:solidFill>
                  <a:schemeClr val="tx1"/>
                </a:solidFill>
                <a:latin typeface="+mn-lt"/>
                <a:ea typeface="+mn-ea"/>
                <a:cs typeface="+mn-cs"/>
                <a:hlinkClick r:id="rId3" tooltip="Толмен Эдвард Чейс"/>
              </a:rPr>
              <a:t>Толмен</a:t>
            </a:r>
            <a:r>
              <a:rPr lang="ru-RU" sz="1200" b="0" i="0" kern="1200" dirty="0" smtClean="0">
                <a:solidFill>
                  <a:schemeClr val="tx1"/>
                </a:solidFill>
                <a:latin typeface="+mn-lt"/>
                <a:ea typeface="+mn-ea"/>
                <a:cs typeface="+mn-cs"/>
              </a:rPr>
              <a:t>, следовало бы назвать «непосредственными» (или «натуральными»), поскольку люди широко пользуются разнообразными знаковыми картами (и им подобными средствами), нередко функционирующими в виде </a:t>
            </a:r>
            <a:r>
              <a:rPr lang="ru-RU" sz="1200" b="0" i="0" kern="1200" dirty="0" err="1" smtClean="0">
                <a:solidFill>
                  <a:schemeClr val="tx1"/>
                </a:solidFill>
                <a:latin typeface="+mn-lt"/>
                <a:ea typeface="+mn-ea"/>
                <a:cs typeface="+mn-cs"/>
              </a:rPr>
              <a:t>интериоризованных</a:t>
            </a:r>
            <a:r>
              <a:rPr lang="ru-RU" sz="1200" b="0" i="0" kern="1200" dirty="0" smtClean="0">
                <a:solidFill>
                  <a:schemeClr val="tx1"/>
                </a:solidFill>
                <a:latin typeface="+mn-lt"/>
                <a:ea typeface="+mn-ea"/>
                <a:cs typeface="+mn-cs"/>
              </a:rPr>
              <a:t> (субъективных) репрезентаций, что и составляет одно из центральных положений культурно-исторической психологии Л.С. </a:t>
            </a:r>
            <a:r>
              <a:rPr lang="ru-RU" sz="1200" b="0" i="0" kern="1200" dirty="0" err="1" smtClean="0">
                <a:solidFill>
                  <a:schemeClr val="tx1"/>
                </a:solidFill>
                <a:latin typeface="+mn-lt"/>
                <a:ea typeface="+mn-ea"/>
                <a:cs typeface="+mn-cs"/>
              </a:rPr>
              <a:t>Выготского</a:t>
            </a:r>
            <a:r>
              <a:rPr lang="ru-RU" sz="1200" b="0" i="0" kern="1200" dirty="0" smtClean="0">
                <a:solidFill>
                  <a:schemeClr val="tx1"/>
                </a:solidFill>
                <a:latin typeface="+mn-lt"/>
                <a:ea typeface="+mn-ea"/>
                <a:cs typeface="+mn-cs"/>
              </a:rPr>
              <a:t>. (Б. М.)</a:t>
            </a:r>
          </a:p>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36</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Элементы изучаемой системы или объекта называются </a:t>
            </a:r>
            <a:r>
              <a:rPr lang="ru-RU" sz="1200" b="0" i="1" kern="1200" dirty="0" smtClean="0">
                <a:solidFill>
                  <a:schemeClr val="tx1"/>
                </a:solidFill>
                <a:latin typeface="+mn-lt"/>
                <a:ea typeface="+mn-ea"/>
                <a:cs typeface="+mn-cs"/>
              </a:rPr>
              <a:t>концептами</a:t>
            </a:r>
            <a:r>
              <a:rPr lang="ru-RU" sz="1200" b="0" i="0" kern="1200" dirty="0" smtClean="0">
                <a:solidFill>
                  <a:schemeClr val="tx1"/>
                </a:solidFill>
                <a:latin typeface="+mn-lt"/>
                <a:ea typeface="+mn-ea"/>
                <a:cs typeface="+mn-cs"/>
              </a:rPr>
              <a:t>. Концепты в графе представляются вершинами, причинно-следственные связи − направленными дугами, связывающими концепты</a:t>
            </a:r>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37</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http://www.improvement.ru/zametki/cognitive/</a:t>
            </a:r>
            <a:endParaRPr lang="ru-RU" dirty="0" smtClean="0"/>
          </a:p>
          <a:p>
            <a:endParaRPr lang="ru-RU" dirty="0" smtClean="0"/>
          </a:p>
        </p:txBody>
      </p:sp>
      <p:sp>
        <p:nvSpPr>
          <p:cNvPr id="4" name="Номер слайда 3"/>
          <p:cNvSpPr>
            <a:spLocks noGrp="1"/>
          </p:cNvSpPr>
          <p:nvPr>
            <p:ph type="sldNum" sz="quarter" idx="10"/>
          </p:nvPr>
        </p:nvSpPr>
        <p:spPr/>
        <p:txBody>
          <a:bodyPr/>
          <a:lstStyle/>
          <a:p>
            <a:fld id="{DD5ACF38-B332-431A-96C7-9C2C1FAC047F}" type="slidenum">
              <a:rPr lang="ru-RU" smtClean="0"/>
              <a:pPr/>
              <a:t>38</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1A36E4E-06E4-455F-A7B5-E25C37F7D5D3}" type="slidenum">
              <a:rPr lang="ru-RU" smtClean="0"/>
              <a:pPr/>
              <a:t>40</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http://nitforyou.com/igrovye-priemy/</a:t>
            </a:r>
            <a:endParaRPr lang="ru-RU" dirty="0"/>
          </a:p>
        </p:txBody>
      </p:sp>
      <p:sp>
        <p:nvSpPr>
          <p:cNvPr id="4" name="Номер слайда 3"/>
          <p:cNvSpPr>
            <a:spLocks noGrp="1"/>
          </p:cNvSpPr>
          <p:nvPr>
            <p:ph type="sldNum" sz="quarter" idx="10"/>
          </p:nvPr>
        </p:nvSpPr>
        <p:spPr/>
        <p:txBody>
          <a:bodyPr/>
          <a:lstStyle/>
          <a:p>
            <a:fld id="{AFCD00AD-58B0-42A1-AC87-2E5469427EE3}" type="slidenum">
              <a:rPr lang="ru-RU" smtClean="0"/>
              <a:pPr/>
              <a:t>42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Put your ideas into action today! Get a free 7 day trial - no credit card details, no commitments.</a:t>
            </a:r>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Ментальные карты</a:t>
            </a:r>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en-US" dirty="0" smtClean="0"/>
              <a:t>http://www.mind-mapping.co.uk/mind-mapping-software-packages/</a:t>
            </a:r>
            <a:endParaRPr lang="ru-RU" dirty="0" smtClean="0"/>
          </a:p>
        </p:txBody>
      </p:sp>
      <p:sp>
        <p:nvSpPr>
          <p:cNvPr id="4" name="Номер слайда 3"/>
          <p:cNvSpPr>
            <a:spLocks noGrp="1"/>
          </p:cNvSpPr>
          <p:nvPr>
            <p:ph type="sldNum" sz="quarter" idx="10"/>
          </p:nvPr>
        </p:nvSpPr>
        <p:spPr/>
        <p:txBody>
          <a:bodyPr/>
          <a:lstStyle/>
          <a:p>
            <a:fld id="{DD5ACF38-B332-431A-96C7-9C2C1FAC047F}"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https://www.mindjet.com/</a:t>
            </a:r>
            <a:endParaRPr lang="ru-RU" dirty="0" smtClean="0"/>
          </a:p>
          <a:p>
            <a:r>
              <a:rPr lang="en-US" dirty="0" smtClean="0"/>
              <a:t>http://www.recallplus.com/index.php</a:t>
            </a:r>
            <a:endParaRPr lang="ru-RU" dirty="0" smtClean="0"/>
          </a:p>
          <a:p>
            <a:r>
              <a:rPr lang="en-US" dirty="0" smtClean="0"/>
              <a:t>http://conceptdraw.com/products/mind-map-software/</a:t>
            </a:r>
            <a:endParaRPr lang="ru-RU" dirty="0"/>
          </a:p>
        </p:txBody>
      </p:sp>
      <p:sp>
        <p:nvSpPr>
          <p:cNvPr id="4" name="Номер слайда 3"/>
          <p:cNvSpPr>
            <a:spLocks noGrp="1"/>
          </p:cNvSpPr>
          <p:nvPr>
            <p:ph type="sldNum" sz="quarter" idx="10"/>
          </p:nvPr>
        </p:nvSpPr>
        <p:spPr/>
        <p:txBody>
          <a:bodyPr/>
          <a:lstStyle/>
          <a:p>
            <a:fld id="{DD5ACF38-B332-431A-96C7-9C2C1FAC047F}"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574665-D555-495F-A73E-58D6277D2995}" type="datetimeFigureOut">
              <a:rPr lang="ru-RU" smtClean="0"/>
              <a:pPr/>
              <a:t>21.12.2016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087B50-FF42-46A5-8127-9FFAA40D705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574665-D555-495F-A73E-58D6277D2995}" type="datetimeFigureOut">
              <a:rPr lang="ru-RU" smtClean="0"/>
              <a:pPr/>
              <a:t>21.12.2016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087B50-FF42-46A5-8127-9FFAA40D705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574665-D555-495F-A73E-58D6277D2995}" type="datetimeFigureOut">
              <a:rPr lang="ru-RU" smtClean="0"/>
              <a:pPr/>
              <a:t>21.12.2016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087B50-FF42-46A5-8127-9FFAA40D705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574665-D555-495F-A73E-58D6277D2995}" type="datetimeFigureOut">
              <a:rPr lang="ru-RU" smtClean="0"/>
              <a:pPr/>
              <a:t>21.12.2016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087B50-FF42-46A5-8127-9FFAA40D705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574665-D555-495F-A73E-58D6277D2995}" type="datetimeFigureOut">
              <a:rPr lang="ru-RU" smtClean="0"/>
              <a:pPr/>
              <a:t>21.12.2016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087B50-FF42-46A5-8127-9FFAA40D705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574665-D555-495F-A73E-58D6277D2995}" type="datetimeFigureOut">
              <a:rPr lang="ru-RU" smtClean="0"/>
              <a:pPr/>
              <a:t>21.12.2016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087B50-FF42-46A5-8127-9FFAA40D705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574665-D555-495F-A73E-58D6277D2995}" type="datetimeFigureOut">
              <a:rPr lang="ru-RU" smtClean="0"/>
              <a:pPr/>
              <a:t>21.12.2016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087B50-FF42-46A5-8127-9FFAA40D705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574665-D555-495F-A73E-58D6277D2995}" type="datetimeFigureOut">
              <a:rPr lang="ru-RU" smtClean="0"/>
              <a:pPr/>
              <a:t>21.12.2016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087B50-FF42-46A5-8127-9FFAA40D705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574665-D555-495F-A73E-58D6277D2995}" type="datetimeFigureOut">
              <a:rPr lang="ru-RU" smtClean="0"/>
              <a:pPr/>
              <a:t>21.12.2016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087B50-FF42-46A5-8127-9FFAA40D705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574665-D555-495F-A73E-58D6277D2995}" type="datetimeFigureOut">
              <a:rPr lang="ru-RU" smtClean="0"/>
              <a:pPr/>
              <a:t>21.12.2016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087B50-FF42-46A5-8127-9FFAA40D705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574665-D555-495F-A73E-58D6277D2995}" type="datetimeFigureOut">
              <a:rPr lang="ru-RU" smtClean="0"/>
              <a:pPr/>
              <a:t>21.12.2016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087B50-FF42-46A5-8127-9FFAA40D705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74665-D555-495F-A73E-58D6277D2995}" type="datetimeFigureOut">
              <a:rPr lang="ru-RU" smtClean="0"/>
              <a:pPr/>
              <a:t>21.12.2016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87B50-FF42-46A5-8127-9FFAA40D705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itforyou.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sourceforge.net/projects/freemind/"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nitforyou.com/video-vizualizaci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nitforyou.com/onlinechart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nitforyou.com/mindmap/"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nitforyou.com/thinglink/"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hyperlink" Target="http://nitforyou.com/konceptualnye-karty/"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nitforyou.com/kognitivnye-karty/"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nitforyou.com/sovremennoe-ocenivanie/"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nitforyou.com/igrovye-priemy/"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340769"/>
            <a:ext cx="7772400" cy="2259682"/>
          </a:xfrm>
        </p:spPr>
        <p:txBody>
          <a:bodyPr>
            <a:normAutofit/>
          </a:bodyPr>
          <a:lstStyle/>
          <a:p>
            <a:r>
              <a:rPr lang="ru-RU" dirty="0" smtClean="0"/>
              <a:t>Ментальные карты.</a:t>
            </a:r>
            <a:br>
              <a:rPr lang="ru-RU" dirty="0" smtClean="0"/>
            </a:br>
            <a:r>
              <a:rPr lang="ru-RU" dirty="0" smtClean="0"/>
              <a:t>Средства </a:t>
            </a:r>
            <a:r>
              <a:rPr lang="ru-RU" dirty="0"/>
              <a:t>визуализации учебной информации</a:t>
            </a:r>
          </a:p>
        </p:txBody>
      </p:sp>
      <p:sp>
        <p:nvSpPr>
          <p:cNvPr id="3" name="Подзаголовок 2"/>
          <p:cNvSpPr>
            <a:spLocks noGrp="1"/>
          </p:cNvSpPr>
          <p:nvPr>
            <p:ph type="subTitle" idx="1"/>
          </p:nvPr>
        </p:nvSpPr>
        <p:spPr/>
        <p:txBody>
          <a:bodyPr>
            <a:normAutofit fontScale="47500" lnSpcReduction="20000"/>
          </a:bodyPr>
          <a:lstStyle/>
          <a:p>
            <a:r>
              <a:rPr lang="ru-RU" b="1" dirty="0" err="1">
                <a:solidFill>
                  <a:schemeClr val="tx1"/>
                </a:solidFill>
              </a:rPr>
              <a:t>Пуляевская</a:t>
            </a:r>
            <a:r>
              <a:rPr lang="ru-RU" b="1" dirty="0">
                <a:solidFill>
                  <a:schemeClr val="tx1"/>
                </a:solidFill>
              </a:rPr>
              <a:t> Александра Михайловна</a:t>
            </a:r>
            <a:r>
              <a:rPr lang="ru-RU" dirty="0">
                <a:solidFill>
                  <a:schemeClr val="tx1"/>
                </a:solidFill>
              </a:rPr>
              <a:t>,</a:t>
            </a:r>
            <a:br>
              <a:rPr lang="ru-RU" dirty="0">
                <a:solidFill>
                  <a:schemeClr val="tx1"/>
                </a:solidFill>
              </a:rPr>
            </a:br>
            <a:endParaRPr lang="ru-RU" dirty="0">
              <a:solidFill>
                <a:schemeClr val="tx1"/>
              </a:solidFill>
            </a:endParaRPr>
          </a:p>
          <a:p>
            <a:r>
              <a:rPr lang="ru-RU" dirty="0" smtClean="0">
                <a:solidFill>
                  <a:schemeClr val="tx1"/>
                </a:solidFill>
              </a:rPr>
              <a:t>Методист по </a:t>
            </a:r>
            <a:r>
              <a:rPr lang="ru-RU" dirty="0" err="1" smtClean="0">
                <a:solidFill>
                  <a:schemeClr val="tx1"/>
                </a:solidFill>
              </a:rPr>
              <a:t>ИКТ-компетентности</a:t>
            </a:r>
            <a:r>
              <a:rPr lang="ru-RU" dirty="0" smtClean="0">
                <a:solidFill>
                  <a:schemeClr val="tx1"/>
                </a:solidFill>
              </a:rPr>
              <a:t> и </a:t>
            </a:r>
            <a:r>
              <a:rPr lang="ru-RU" dirty="0" err="1" smtClean="0">
                <a:solidFill>
                  <a:schemeClr val="tx1"/>
                </a:solidFill>
              </a:rPr>
              <a:t>медиаобразованию</a:t>
            </a:r>
            <a:r>
              <a:rPr lang="ru-RU" dirty="0" smtClean="0">
                <a:solidFill>
                  <a:schemeClr val="tx1"/>
                </a:solidFill>
              </a:rPr>
              <a:t> педагогов , преподаватель  НОЧУ ДПО «</a:t>
            </a:r>
            <a:r>
              <a:rPr lang="ru-RU" dirty="0" err="1" smtClean="0">
                <a:solidFill>
                  <a:schemeClr val="tx1"/>
                </a:solidFill>
              </a:rPr>
              <a:t>Сова-Стадиум</a:t>
            </a:r>
            <a:r>
              <a:rPr lang="ru-RU" dirty="0" smtClean="0">
                <a:solidFill>
                  <a:schemeClr val="tx1"/>
                </a:solidFill>
              </a:rPr>
              <a:t>» (</a:t>
            </a:r>
            <a:r>
              <a:rPr lang="ru-RU" dirty="0" err="1" smtClean="0">
                <a:solidFill>
                  <a:schemeClr val="tx1"/>
                </a:solidFill>
              </a:rPr>
              <a:t>Sova-Studium</a:t>
            </a:r>
            <a:r>
              <a:rPr lang="ru-RU" dirty="0" smtClean="0">
                <a:solidFill>
                  <a:schemeClr val="tx1"/>
                </a:solidFill>
              </a:rPr>
              <a:t>), автор </a:t>
            </a:r>
            <a:r>
              <a:rPr lang="ru-RU" dirty="0" err="1" smtClean="0">
                <a:solidFill>
                  <a:schemeClr val="tx1"/>
                </a:solidFill>
              </a:rPr>
              <a:t>веб-проекта</a:t>
            </a:r>
            <a:r>
              <a:rPr lang="ru-RU" dirty="0" smtClean="0">
                <a:solidFill>
                  <a:schemeClr val="tx1"/>
                </a:solidFill>
              </a:rPr>
              <a:t> </a:t>
            </a:r>
            <a:r>
              <a:rPr lang="ru-RU" dirty="0">
                <a:solidFill>
                  <a:schemeClr val="tx1"/>
                </a:solidFill>
                <a:hlinkClick r:id="rId3"/>
              </a:rPr>
              <a:t>«NIT </a:t>
            </a:r>
            <a:r>
              <a:rPr lang="ru-RU" dirty="0" err="1">
                <a:solidFill>
                  <a:schemeClr val="tx1"/>
                </a:solidFill>
                <a:hlinkClick r:id="rId3"/>
              </a:rPr>
              <a:t>for</a:t>
            </a:r>
            <a:r>
              <a:rPr lang="ru-RU" dirty="0">
                <a:solidFill>
                  <a:schemeClr val="tx1"/>
                </a:solidFill>
                <a:hlinkClick r:id="rId3"/>
              </a:rPr>
              <a:t> </a:t>
            </a:r>
            <a:r>
              <a:rPr lang="ru-RU" dirty="0" err="1">
                <a:solidFill>
                  <a:schemeClr val="tx1"/>
                </a:solidFill>
                <a:hlinkClick r:id="rId3"/>
              </a:rPr>
              <a:t>You</a:t>
            </a:r>
            <a:r>
              <a:rPr lang="ru-RU" dirty="0">
                <a:solidFill>
                  <a:schemeClr val="tx1"/>
                </a:solidFill>
                <a:hlinkClick r:id="rId3"/>
              </a:rPr>
              <a:t>»</a:t>
            </a:r>
            <a:r>
              <a:rPr lang="ru-RU" dirty="0" smtClean="0">
                <a:solidFill>
                  <a:schemeClr val="tx1"/>
                </a:solidFill>
              </a:rPr>
              <a:t>, организатор всероссийских и международных конкурсов в области информационных технологий для педагогов и учащихся</a:t>
            </a:r>
          </a:p>
          <a:p>
            <a:r>
              <a:rPr lang="ru-RU" dirty="0" smtClean="0">
                <a:solidFill>
                  <a:schemeClr val="tx1"/>
                </a:solidFill>
              </a:rPr>
              <a:t>г. Иркутск</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http://www.xmind.net/</a:t>
            </a:r>
            <a:endParaRPr lang="ru-RU" dirty="0"/>
          </a:p>
        </p:txBody>
      </p:sp>
      <p:pic>
        <p:nvPicPr>
          <p:cNvPr id="45058" name="Picture 2"/>
          <p:cNvPicPr>
            <a:picLocks noChangeAspect="1" noChangeArrowheads="1"/>
          </p:cNvPicPr>
          <p:nvPr/>
        </p:nvPicPr>
        <p:blipFill>
          <a:blip r:embed="rId3" cstate="print"/>
          <a:srcRect l="19559" t="12422" r="24332" b="33438"/>
          <a:stretch>
            <a:fillRect/>
          </a:stretch>
        </p:blipFill>
        <p:spPr bwMode="auto">
          <a:xfrm>
            <a:off x="1691680" y="1988840"/>
            <a:ext cx="5472608" cy="396044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http://www.simpleapps.eu/</a:t>
            </a:r>
            <a:endParaRPr lang="ru-RU" dirty="0"/>
          </a:p>
        </p:txBody>
      </p:sp>
      <p:pic>
        <p:nvPicPr>
          <p:cNvPr id="67588" name="Picture 4" descr="screenshot"/>
          <p:cNvPicPr>
            <a:picLocks noChangeAspect="1" noChangeArrowheads="1"/>
          </p:cNvPicPr>
          <p:nvPr/>
        </p:nvPicPr>
        <p:blipFill>
          <a:blip r:embed="rId3" cstate="print"/>
          <a:srcRect/>
          <a:stretch>
            <a:fillRect/>
          </a:stretch>
        </p:blipFill>
        <p:spPr bwMode="auto">
          <a:xfrm>
            <a:off x="611560" y="1340768"/>
            <a:ext cx="8191500" cy="50482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http://www.thebrain.com/</a:t>
            </a:r>
            <a:endParaRPr lang="ru-RU" dirty="0"/>
          </a:p>
        </p:txBody>
      </p:sp>
      <p:pic>
        <p:nvPicPr>
          <p:cNvPr id="3074" name="Picture 2"/>
          <p:cNvPicPr>
            <a:picLocks noChangeAspect="1" noChangeArrowheads="1"/>
          </p:cNvPicPr>
          <p:nvPr/>
        </p:nvPicPr>
        <p:blipFill>
          <a:blip r:embed="rId2" cstate="print"/>
          <a:srcRect t="11438" r="1446" b="17688"/>
          <a:stretch>
            <a:fillRect/>
          </a:stretch>
        </p:blipFill>
        <p:spPr bwMode="auto">
          <a:xfrm>
            <a:off x="683568" y="1412776"/>
            <a:ext cx="8028384" cy="433014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err="1" smtClean="0">
                <a:hlinkClick r:id="rId3"/>
              </a:rPr>
              <a:t>Freemind</a:t>
            </a:r>
            <a:r>
              <a:rPr lang="ru-RU" dirty="0" smtClean="0">
                <a:hlinkClick r:id="rId3"/>
              </a:rPr>
              <a:t> </a:t>
            </a:r>
            <a:endParaRPr lang="ru-RU" dirty="0"/>
          </a:p>
        </p:txBody>
      </p:sp>
      <p:pic>
        <p:nvPicPr>
          <p:cNvPr id="4098" name="Picture 2" descr="http://web-academy.com.ua/images/Freemind-map.png"/>
          <p:cNvPicPr>
            <a:picLocks noChangeAspect="1" noChangeArrowheads="1"/>
          </p:cNvPicPr>
          <p:nvPr/>
        </p:nvPicPr>
        <p:blipFill>
          <a:blip r:embed="rId4" cstate="print"/>
          <a:srcRect/>
          <a:stretch>
            <a:fillRect/>
          </a:stretch>
        </p:blipFill>
        <p:spPr bwMode="auto">
          <a:xfrm>
            <a:off x="395536" y="1700808"/>
            <a:ext cx="8439150" cy="447675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https://www.mindomo.com/ru/</a:t>
            </a:r>
            <a:endParaRPr lang="ru-RU" dirty="0"/>
          </a:p>
        </p:txBody>
      </p:sp>
      <p:pic>
        <p:nvPicPr>
          <p:cNvPr id="9218" name="Picture 2" descr="Картинки по запросу mindomo"/>
          <p:cNvPicPr>
            <a:picLocks noChangeAspect="1" noChangeArrowheads="1"/>
          </p:cNvPicPr>
          <p:nvPr/>
        </p:nvPicPr>
        <p:blipFill>
          <a:blip r:embed="rId3" cstate="print"/>
          <a:srcRect/>
          <a:stretch>
            <a:fillRect/>
          </a:stretch>
        </p:blipFill>
        <p:spPr bwMode="auto">
          <a:xfrm>
            <a:off x="683568" y="1412776"/>
            <a:ext cx="8028384" cy="501774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https://www.mindmeister.com/ru</a:t>
            </a:r>
            <a:endParaRPr lang="ru-RU" dirty="0"/>
          </a:p>
        </p:txBody>
      </p:sp>
      <p:pic>
        <p:nvPicPr>
          <p:cNvPr id="7170" name="Picture 2" descr="Картинки по запросу mindmeister"/>
          <p:cNvPicPr>
            <a:picLocks noChangeAspect="1" noChangeArrowheads="1"/>
          </p:cNvPicPr>
          <p:nvPr/>
        </p:nvPicPr>
        <p:blipFill>
          <a:blip r:embed="rId2" cstate="print"/>
          <a:srcRect/>
          <a:stretch>
            <a:fillRect/>
          </a:stretch>
        </p:blipFill>
        <p:spPr bwMode="auto">
          <a:xfrm>
            <a:off x="539552" y="1556792"/>
            <a:ext cx="7916462" cy="46085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http://www.wisemapping.com/</a:t>
            </a:r>
            <a:endParaRPr lang="ru-RU" dirty="0"/>
          </a:p>
        </p:txBody>
      </p:sp>
      <p:pic>
        <p:nvPicPr>
          <p:cNvPr id="1026" name="Picture 2"/>
          <p:cNvPicPr>
            <a:picLocks noChangeAspect="1" noChangeArrowheads="1"/>
          </p:cNvPicPr>
          <p:nvPr/>
        </p:nvPicPr>
        <p:blipFill>
          <a:blip r:embed="rId3" cstate="print"/>
          <a:srcRect t="12422" r="6250" b="17688"/>
          <a:stretch>
            <a:fillRect/>
          </a:stretch>
        </p:blipFill>
        <p:spPr bwMode="auto">
          <a:xfrm>
            <a:off x="5306666" y="1340769"/>
            <a:ext cx="3477293" cy="1944215"/>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t="12422" b="25563"/>
          <a:stretch>
            <a:fillRect/>
          </a:stretch>
        </p:blipFill>
        <p:spPr bwMode="auto">
          <a:xfrm>
            <a:off x="467544" y="3501008"/>
            <a:ext cx="6037943" cy="28083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http://mindmapfree.com/</a:t>
            </a:r>
            <a:endParaRPr lang="ru-RU" dirty="0"/>
          </a:p>
        </p:txBody>
      </p:sp>
      <p:pic>
        <p:nvPicPr>
          <p:cNvPr id="80898" name="Picture 2"/>
          <p:cNvPicPr>
            <a:picLocks noChangeAspect="1" noChangeArrowheads="1"/>
          </p:cNvPicPr>
          <p:nvPr/>
        </p:nvPicPr>
        <p:blipFill>
          <a:blip r:embed="rId3" cstate="print"/>
          <a:srcRect t="18329" r="2184" b="21625"/>
          <a:stretch>
            <a:fillRect/>
          </a:stretch>
        </p:blipFill>
        <p:spPr bwMode="auto">
          <a:xfrm>
            <a:off x="467544" y="1844824"/>
            <a:ext cx="7812360" cy="35968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Методы визуализации информации"/>
          <p:cNvPicPr>
            <a:picLocks noChangeAspect="1" noChangeArrowheads="1"/>
          </p:cNvPicPr>
          <p:nvPr/>
        </p:nvPicPr>
        <p:blipFill>
          <a:blip r:embed="rId3" cstate="print"/>
          <a:srcRect/>
          <a:stretch>
            <a:fillRect/>
          </a:stretch>
        </p:blipFill>
        <p:spPr bwMode="auto">
          <a:xfrm>
            <a:off x="1835696" y="2060848"/>
            <a:ext cx="5487764" cy="3910034"/>
          </a:xfrm>
          <a:prstGeom prst="rect">
            <a:avLst/>
          </a:prstGeom>
          <a:noFill/>
        </p:spPr>
      </p:pic>
      <p:sp>
        <p:nvSpPr>
          <p:cNvPr id="3" name="Заголовок 2"/>
          <p:cNvSpPr>
            <a:spLocks noGrp="1"/>
          </p:cNvSpPr>
          <p:nvPr>
            <p:ph type="title"/>
          </p:nvPr>
        </p:nvSpPr>
        <p:spPr/>
        <p:txBody>
          <a:bodyPr>
            <a:normAutofit fontScale="90000"/>
          </a:bodyPr>
          <a:lstStyle/>
          <a:p>
            <a:r>
              <a:rPr lang="ru-RU" dirty="0">
                <a:hlinkClick r:id="rId4"/>
              </a:rPr>
              <a:t>Методы визуализации </a:t>
            </a:r>
            <a:r>
              <a:rPr lang="ru-RU" dirty="0" smtClean="0">
                <a:hlinkClick r:id="rId4"/>
              </a:rPr>
              <a:t>информации</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a:hlinkClick r:id="rId2"/>
              </a:rPr>
              <a:t>Онлайн</a:t>
            </a:r>
            <a:r>
              <a:rPr lang="ru-RU" dirty="0">
                <a:hlinkClick r:id="rId2"/>
              </a:rPr>
              <a:t> </a:t>
            </a:r>
            <a:r>
              <a:rPr lang="ru-RU" dirty="0" smtClean="0">
                <a:hlinkClick r:id="rId2"/>
              </a:rPr>
              <a:t>диаграммы</a:t>
            </a:r>
            <a:endParaRPr lang="ru-RU" dirty="0"/>
          </a:p>
        </p:txBody>
      </p:sp>
      <p:pic>
        <p:nvPicPr>
          <p:cNvPr id="15363" name="Picture 3"/>
          <p:cNvPicPr>
            <a:picLocks noChangeAspect="1" noChangeArrowheads="1"/>
          </p:cNvPicPr>
          <p:nvPr/>
        </p:nvPicPr>
        <p:blipFill>
          <a:blip r:embed="rId3" cstate="print"/>
          <a:srcRect l="6270" t="13407" r="9567" b="12766"/>
          <a:stretch>
            <a:fillRect/>
          </a:stretch>
        </p:blipFill>
        <p:spPr bwMode="auto">
          <a:xfrm>
            <a:off x="611560" y="1738706"/>
            <a:ext cx="7056784" cy="464262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hlinkClick r:id="rId3"/>
              </a:rPr>
              <a:t>Ментальные </a:t>
            </a:r>
            <a:r>
              <a:rPr lang="ru-RU" dirty="0" smtClean="0">
                <a:hlinkClick r:id="rId3"/>
              </a:rPr>
              <a:t>карты: инструменты</a:t>
            </a:r>
            <a:endParaRPr lang="ru-RU" dirty="0"/>
          </a:p>
        </p:txBody>
      </p:sp>
      <p:pic>
        <p:nvPicPr>
          <p:cNvPr id="35842" name="Picture 2" descr="ментальные карты"/>
          <p:cNvPicPr>
            <a:picLocks noChangeAspect="1" noChangeArrowheads="1"/>
          </p:cNvPicPr>
          <p:nvPr/>
        </p:nvPicPr>
        <p:blipFill>
          <a:blip r:embed="rId4" cstate="print"/>
          <a:srcRect/>
          <a:stretch>
            <a:fillRect/>
          </a:stretch>
        </p:blipFill>
        <p:spPr bwMode="auto">
          <a:xfrm>
            <a:off x="1259632" y="1628800"/>
            <a:ext cx="6954295" cy="417646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204864"/>
            <a:ext cx="8229600" cy="1143000"/>
          </a:xfrm>
        </p:spPr>
        <p:txBody>
          <a:bodyPr>
            <a:normAutofit fontScale="90000"/>
          </a:bodyPr>
          <a:lstStyle/>
          <a:p>
            <a:r>
              <a:rPr lang="ru-RU" dirty="0" smtClean="0"/>
              <a:t>Шаблоны.</a:t>
            </a:r>
            <a:br>
              <a:rPr lang="ru-RU" dirty="0" smtClean="0"/>
            </a:br>
            <a:r>
              <a:rPr lang="ru-RU" dirty="0" smtClean="0"/>
              <a:t>Схемы. Карты. </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https://www.draw.io/</a:t>
            </a:r>
            <a:endParaRPr lang="ru-RU" dirty="0"/>
          </a:p>
        </p:txBody>
      </p:sp>
      <p:pic>
        <p:nvPicPr>
          <p:cNvPr id="19459" name="Picture 3"/>
          <p:cNvPicPr>
            <a:picLocks noChangeAspect="1" noChangeArrowheads="1"/>
          </p:cNvPicPr>
          <p:nvPr/>
        </p:nvPicPr>
        <p:blipFill>
          <a:blip r:embed="rId3" cstate="print"/>
          <a:srcRect t="12422" b="11782"/>
          <a:stretch>
            <a:fillRect/>
          </a:stretch>
        </p:blipFill>
        <p:spPr bwMode="auto">
          <a:xfrm>
            <a:off x="539552" y="1556792"/>
            <a:ext cx="7980218" cy="453650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https://www.gliffy.com</a:t>
            </a:r>
            <a:endParaRPr lang="ru-RU" dirty="0"/>
          </a:p>
        </p:txBody>
      </p:sp>
      <p:pic>
        <p:nvPicPr>
          <p:cNvPr id="16387" name="Picture 3"/>
          <p:cNvPicPr>
            <a:picLocks noChangeAspect="1" noChangeArrowheads="1"/>
          </p:cNvPicPr>
          <p:nvPr/>
        </p:nvPicPr>
        <p:blipFill>
          <a:blip r:embed="rId3" cstate="print"/>
          <a:srcRect t="11438" b="11782"/>
          <a:stretch>
            <a:fillRect/>
          </a:stretch>
        </p:blipFill>
        <p:spPr bwMode="auto">
          <a:xfrm>
            <a:off x="539552" y="1628800"/>
            <a:ext cx="8244408" cy="474755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https://cacoo.com/</a:t>
            </a:r>
            <a:endParaRPr lang="ru-RU" dirty="0"/>
          </a:p>
        </p:txBody>
      </p:sp>
      <p:pic>
        <p:nvPicPr>
          <p:cNvPr id="17411" name="Picture 3"/>
          <p:cNvPicPr>
            <a:picLocks noChangeAspect="1" noChangeArrowheads="1"/>
          </p:cNvPicPr>
          <p:nvPr/>
        </p:nvPicPr>
        <p:blipFill>
          <a:blip r:embed="rId3" cstate="print"/>
          <a:srcRect t="11438" b="10797"/>
          <a:stretch>
            <a:fillRect/>
          </a:stretch>
        </p:blipFill>
        <p:spPr bwMode="auto">
          <a:xfrm>
            <a:off x="539552" y="1484784"/>
            <a:ext cx="8010318" cy="467189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https://grapholite.com/</a:t>
            </a:r>
            <a:endParaRPr lang="ru-RU" dirty="0"/>
          </a:p>
        </p:txBody>
      </p:sp>
      <p:pic>
        <p:nvPicPr>
          <p:cNvPr id="18435" name="Picture 3"/>
          <p:cNvPicPr>
            <a:picLocks noChangeAspect="1" noChangeArrowheads="1"/>
          </p:cNvPicPr>
          <p:nvPr/>
        </p:nvPicPr>
        <p:blipFill>
          <a:blip r:embed="rId3" cstate="print"/>
          <a:srcRect t="11438" b="15719"/>
          <a:stretch>
            <a:fillRect/>
          </a:stretch>
        </p:blipFill>
        <p:spPr bwMode="auto">
          <a:xfrm>
            <a:off x="0" y="1700808"/>
            <a:ext cx="8699157" cy="475252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https://grapholite.com/</a:t>
            </a:r>
            <a:endParaRPr lang="ru-RU" dirty="0"/>
          </a:p>
        </p:txBody>
      </p:sp>
      <p:pic>
        <p:nvPicPr>
          <p:cNvPr id="21506" name="Picture 2"/>
          <p:cNvPicPr>
            <a:picLocks noChangeAspect="1" noChangeArrowheads="1"/>
          </p:cNvPicPr>
          <p:nvPr/>
        </p:nvPicPr>
        <p:blipFill>
          <a:blip r:embed="rId3" cstate="print"/>
          <a:srcRect l="6270" t="19313" r="12520" b="20641"/>
          <a:stretch>
            <a:fillRect/>
          </a:stretch>
        </p:blipFill>
        <p:spPr bwMode="auto">
          <a:xfrm>
            <a:off x="611560" y="2060848"/>
            <a:ext cx="7920880" cy="43924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https://www.smartdraw.com/</a:t>
            </a:r>
            <a:endParaRPr lang="ru-RU" dirty="0"/>
          </a:p>
        </p:txBody>
      </p:sp>
      <p:pic>
        <p:nvPicPr>
          <p:cNvPr id="22530" name="Picture 2"/>
          <p:cNvPicPr>
            <a:picLocks noChangeAspect="1" noChangeArrowheads="1"/>
          </p:cNvPicPr>
          <p:nvPr/>
        </p:nvPicPr>
        <p:blipFill>
          <a:blip r:embed="rId3" cstate="print"/>
          <a:srcRect l="3317" t="11438" r="6250" b="10797"/>
          <a:stretch>
            <a:fillRect/>
          </a:stretch>
        </p:blipFill>
        <p:spPr bwMode="auto">
          <a:xfrm>
            <a:off x="755576" y="1412776"/>
            <a:ext cx="7848872" cy="50620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https://www.edrawsoft.com</a:t>
            </a:r>
            <a:endParaRPr lang="ru-RU" dirty="0"/>
          </a:p>
        </p:txBody>
      </p:sp>
      <p:pic>
        <p:nvPicPr>
          <p:cNvPr id="23554" name="Picture 2" descr="free mind map software"/>
          <p:cNvPicPr>
            <a:picLocks noChangeAspect="1" noChangeArrowheads="1"/>
          </p:cNvPicPr>
          <p:nvPr/>
        </p:nvPicPr>
        <p:blipFill>
          <a:blip r:embed="rId3" cstate="print"/>
          <a:srcRect/>
          <a:stretch>
            <a:fillRect/>
          </a:stretch>
        </p:blipFill>
        <p:spPr bwMode="auto">
          <a:xfrm>
            <a:off x="1043608" y="1409266"/>
            <a:ext cx="6912768" cy="505784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132856"/>
            <a:ext cx="8229600" cy="1143000"/>
          </a:xfrm>
        </p:spPr>
        <p:txBody>
          <a:bodyPr/>
          <a:lstStyle/>
          <a:p>
            <a:r>
              <a:rPr lang="ru-RU" dirty="0" err="1" smtClean="0"/>
              <a:t>Инфографика</a:t>
            </a:r>
            <a:r>
              <a:rPr lang="ru-RU" dirty="0" smtClean="0"/>
              <a:t> </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https://piktochart.com/</a:t>
            </a:r>
            <a:endParaRPr lang="ru-RU" dirty="0"/>
          </a:p>
        </p:txBody>
      </p:sp>
      <p:pic>
        <p:nvPicPr>
          <p:cNvPr id="40962" name="Picture 2"/>
          <p:cNvPicPr>
            <a:picLocks noChangeAspect="1" noChangeArrowheads="1"/>
          </p:cNvPicPr>
          <p:nvPr/>
        </p:nvPicPr>
        <p:blipFill>
          <a:blip r:embed="rId3" cstate="print"/>
          <a:srcRect t="12422" r="1446" b="11782"/>
          <a:stretch>
            <a:fillRect/>
          </a:stretch>
        </p:blipFill>
        <p:spPr bwMode="auto">
          <a:xfrm>
            <a:off x="323528" y="1484784"/>
            <a:ext cx="8489014" cy="489654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lstStyle/>
          <a:p>
            <a:r>
              <a:rPr lang="en-US" dirty="0" smtClean="0"/>
              <a:t>https://imindmap.com/</a:t>
            </a:r>
            <a:endParaRPr lang="ru-RU" dirty="0"/>
          </a:p>
        </p:txBody>
      </p:sp>
      <p:pic>
        <p:nvPicPr>
          <p:cNvPr id="48130" name="Picture 2"/>
          <p:cNvPicPr>
            <a:picLocks noChangeAspect="1" noChangeArrowheads="1"/>
          </p:cNvPicPr>
          <p:nvPr/>
        </p:nvPicPr>
        <p:blipFill>
          <a:blip r:embed="rId3" cstate="print"/>
          <a:srcRect l="48352" t="14391" r="2184" b="23594"/>
          <a:stretch>
            <a:fillRect/>
          </a:stretch>
        </p:blipFill>
        <p:spPr bwMode="auto">
          <a:xfrm>
            <a:off x="5652120" y="1052736"/>
            <a:ext cx="3090629" cy="2906114"/>
          </a:xfrm>
          <a:prstGeom prst="rect">
            <a:avLst/>
          </a:prstGeom>
          <a:noFill/>
          <a:ln w="9525">
            <a:noFill/>
            <a:miter lim="800000"/>
            <a:headEnd/>
            <a:tailEnd/>
          </a:ln>
        </p:spPr>
      </p:pic>
      <p:pic>
        <p:nvPicPr>
          <p:cNvPr id="48131" name="Picture 3"/>
          <p:cNvPicPr>
            <a:picLocks noChangeAspect="1" noChangeArrowheads="1"/>
          </p:cNvPicPr>
          <p:nvPr/>
        </p:nvPicPr>
        <p:blipFill>
          <a:blip r:embed="rId4" cstate="print"/>
          <a:srcRect l="1274" t="25391" r="3125" b="22438"/>
          <a:stretch>
            <a:fillRect/>
          </a:stretch>
        </p:blipFill>
        <p:spPr bwMode="auto">
          <a:xfrm>
            <a:off x="395536" y="3655057"/>
            <a:ext cx="7128792" cy="291773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https://www.edrawsoft.com</a:t>
            </a:r>
            <a:endParaRPr lang="ru-RU" dirty="0"/>
          </a:p>
        </p:txBody>
      </p:sp>
      <p:pic>
        <p:nvPicPr>
          <p:cNvPr id="32770" name="Picture 2"/>
          <p:cNvPicPr>
            <a:picLocks noChangeAspect="1" noChangeArrowheads="1"/>
          </p:cNvPicPr>
          <p:nvPr/>
        </p:nvPicPr>
        <p:blipFill>
          <a:blip r:embed="rId3" cstate="print"/>
          <a:srcRect t="11438" r="6250" b="11782"/>
          <a:stretch>
            <a:fillRect/>
          </a:stretch>
        </p:blipFill>
        <p:spPr bwMode="auto">
          <a:xfrm>
            <a:off x="467544" y="1556792"/>
            <a:ext cx="7884368" cy="484290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u="sng" dirty="0" err="1" smtClean="0">
                <a:hlinkClick r:id="rId3"/>
              </a:rPr>
              <a:t>ThingLink</a:t>
            </a:r>
            <a:endParaRPr lang="ru-RU" dirty="0"/>
          </a:p>
        </p:txBody>
      </p:sp>
      <p:pic>
        <p:nvPicPr>
          <p:cNvPr id="1026" name="Picture 2"/>
          <p:cNvPicPr>
            <a:picLocks noChangeAspect="1" noChangeArrowheads="1"/>
          </p:cNvPicPr>
          <p:nvPr/>
        </p:nvPicPr>
        <p:blipFill>
          <a:blip r:embed="rId4" cstate="print"/>
          <a:srcRect l="13463" t="20680" r="37398" b="10441"/>
          <a:stretch>
            <a:fillRect/>
          </a:stretch>
        </p:blipFill>
        <p:spPr bwMode="auto">
          <a:xfrm>
            <a:off x="1403648" y="1196752"/>
            <a:ext cx="6768752" cy="533690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hlinkClick r:id="rId3"/>
              </a:rPr>
              <a:t>Концептуальные карты</a:t>
            </a:r>
            <a:endParaRPr lang="ru-RU" dirty="0"/>
          </a:p>
        </p:txBody>
      </p:sp>
      <p:sp>
        <p:nvSpPr>
          <p:cNvPr id="3" name="TextBox 2"/>
          <p:cNvSpPr txBox="1"/>
          <p:nvPr/>
        </p:nvSpPr>
        <p:spPr>
          <a:xfrm>
            <a:off x="3635896" y="1556792"/>
            <a:ext cx="5256584" cy="1200329"/>
          </a:xfrm>
          <a:prstGeom prst="rect">
            <a:avLst/>
          </a:prstGeom>
          <a:noFill/>
        </p:spPr>
        <p:txBody>
          <a:bodyPr wrap="square" rtlCol="0">
            <a:spAutoFit/>
          </a:bodyPr>
          <a:lstStyle/>
          <a:p>
            <a:r>
              <a:rPr lang="ru-RU" dirty="0" smtClean="0"/>
              <a:t>Концептуальные карты – эффективный способ организации идей в ходе мозгового штурма. Карты причин используются для иллюстрации причинно-следственных отношений. </a:t>
            </a:r>
            <a:endParaRPr lang="ru-RU" dirty="0"/>
          </a:p>
        </p:txBody>
      </p:sp>
      <p:pic>
        <p:nvPicPr>
          <p:cNvPr id="70658" name="Picture 2" descr="http://cmapspublic2.ihmc.us/rid=1JBC2GS33-ZJRMS1-HV/joseph%20novak.jpg"/>
          <p:cNvPicPr>
            <a:picLocks noChangeAspect="1" noChangeArrowheads="1"/>
          </p:cNvPicPr>
          <p:nvPr/>
        </p:nvPicPr>
        <p:blipFill>
          <a:blip r:embed="rId4" cstate="print"/>
          <a:srcRect/>
          <a:stretch>
            <a:fillRect/>
          </a:stretch>
        </p:blipFill>
        <p:spPr bwMode="auto">
          <a:xfrm>
            <a:off x="899592" y="1988840"/>
            <a:ext cx="2316132" cy="2808312"/>
          </a:xfrm>
          <a:prstGeom prst="rect">
            <a:avLst/>
          </a:prstGeom>
          <a:noFill/>
        </p:spPr>
      </p:pic>
      <p:sp>
        <p:nvSpPr>
          <p:cNvPr id="5" name="TextBox 4"/>
          <p:cNvSpPr txBox="1"/>
          <p:nvPr/>
        </p:nvSpPr>
        <p:spPr>
          <a:xfrm>
            <a:off x="3635896" y="2852936"/>
            <a:ext cx="4968552" cy="1477328"/>
          </a:xfrm>
          <a:prstGeom prst="rect">
            <a:avLst/>
          </a:prstGeom>
          <a:noFill/>
        </p:spPr>
        <p:txBody>
          <a:bodyPr wrap="square" rtlCol="0">
            <a:spAutoFit/>
          </a:bodyPr>
          <a:lstStyle/>
          <a:p>
            <a:r>
              <a:rPr lang="ru-RU" dirty="0"/>
              <a:t>Впервые концептуальные карты были предложены </a:t>
            </a:r>
            <a:r>
              <a:rPr lang="ru-RU" b="1" dirty="0"/>
              <a:t>Джозефом </a:t>
            </a:r>
            <a:r>
              <a:rPr lang="ru-RU" b="1" dirty="0" err="1"/>
              <a:t>Новаком</a:t>
            </a:r>
            <a:r>
              <a:rPr lang="ru-RU" dirty="0"/>
              <a:t>, сотрудником Корнельского университета (США</a:t>
            </a:r>
            <a:r>
              <a:rPr lang="ru-RU" dirty="0" smtClean="0"/>
              <a:t>) в </a:t>
            </a:r>
            <a:r>
              <a:rPr lang="ru-RU" b="1" dirty="0"/>
              <a:t>60-70-х гг. </a:t>
            </a:r>
            <a:r>
              <a:rPr lang="ru-RU" dirty="0"/>
              <a:t>при изучении детского мышления и формирования первых научных понятий.</a:t>
            </a:r>
          </a:p>
        </p:txBody>
      </p:sp>
      <p:sp>
        <p:nvSpPr>
          <p:cNvPr id="6" name="TextBox 5"/>
          <p:cNvSpPr txBox="1"/>
          <p:nvPr/>
        </p:nvSpPr>
        <p:spPr>
          <a:xfrm>
            <a:off x="3635896" y="4437112"/>
            <a:ext cx="5184576" cy="923330"/>
          </a:xfrm>
          <a:prstGeom prst="rect">
            <a:avLst/>
          </a:prstGeom>
          <a:noFill/>
        </p:spPr>
        <p:txBody>
          <a:bodyPr wrap="square" rtlCol="0">
            <a:spAutoFit/>
          </a:bodyPr>
          <a:lstStyle/>
          <a:p>
            <a:r>
              <a:rPr lang="ru-RU" dirty="0" smtClean="0"/>
              <a:t>Понятия определенной тематики представляются в виде узлов в сети, соединенных отношениями (чаще всего стрелками ). </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концептуальной карты</a:t>
            </a:r>
            <a:endParaRPr lang="ru-RU" dirty="0"/>
          </a:p>
        </p:txBody>
      </p:sp>
      <p:pic>
        <p:nvPicPr>
          <p:cNvPr id="72706" name="Picture 2"/>
          <p:cNvPicPr>
            <a:picLocks noChangeAspect="1" noChangeArrowheads="1"/>
          </p:cNvPicPr>
          <p:nvPr/>
        </p:nvPicPr>
        <p:blipFill>
          <a:blip r:embed="rId3" cstate="print"/>
          <a:srcRect l="21774" t="16360" r="23594" b="23594"/>
          <a:stretch>
            <a:fillRect/>
          </a:stretch>
        </p:blipFill>
        <p:spPr bwMode="auto">
          <a:xfrm>
            <a:off x="1835696" y="1844824"/>
            <a:ext cx="5328592" cy="439248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http://cmap.ihmc.us/cmaptools/</a:t>
            </a:r>
            <a:endParaRPr lang="ru-RU" dirty="0"/>
          </a:p>
        </p:txBody>
      </p:sp>
      <p:pic>
        <p:nvPicPr>
          <p:cNvPr id="41986" name="Picture 2"/>
          <p:cNvPicPr>
            <a:picLocks noChangeAspect="1" noChangeArrowheads="1"/>
          </p:cNvPicPr>
          <p:nvPr/>
        </p:nvPicPr>
        <p:blipFill>
          <a:blip r:embed="rId3" cstate="print"/>
          <a:srcRect l="12176" t="11438" r="18426" b="25563"/>
          <a:stretch>
            <a:fillRect/>
          </a:stretch>
        </p:blipFill>
        <p:spPr bwMode="auto">
          <a:xfrm>
            <a:off x="1331640" y="1484784"/>
            <a:ext cx="6768752" cy="460851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https://www.edrawsoft.com</a:t>
            </a:r>
            <a:endParaRPr lang="ru-RU" dirty="0"/>
          </a:p>
        </p:txBody>
      </p:sp>
      <p:pic>
        <p:nvPicPr>
          <p:cNvPr id="33794" name="Picture 2"/>
          <p:cNvPicPr>
            <a:picLocks noChangeAspect="1" noChangeArrowheads="1"/>
          </p:cNvPicPr>
          <p:nvPr/>
        </p:nvPicPr>
        <p:blipFill>
          <a:blip r:embed="rId3" cstate="print"/>
          <a:srcRect t="12422" r="6250" b="10798"/>
          <a:stretch>
            <a:fillRect/>
          </a:stretch>
        </p:blipFill>
        <p:spPr bwMode="auto">
          <a:xfrm>
            <a:off x="683568" y="1412776"/>
            <a:ext cx="7812360" cy="47986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229600" cy="1143000"/>
          </a:xfrm>
        </p:spPr>
        <p:txBody>
          <a:bodyPr>
            <a:normAutofit/>
          </a:bodyPr>
          <a:lstStyle/>
          <a:p>
            <a:r>
              <a:rPr lang="ru-RU" dirty="0" smtClean="0">
                <a:hlinkClick r:id="rId3"/>
              </a:rPr>
              <a:t>Когнитивные карты</a:t>
            </a:r>
            <a:endParaRPr lang="ru-RU" dirty="0"/>
          </a:p>
        </p:txBody>
      </p:sp>
      <p:pic>
        <p:nvPicPr>
          <p:cNvPr id="54274" name="Picture 2" descr="Толмен Эдвард Чейс Tolman"/>
          <p:cNvPicPr>
            <a:picLocks noChangeAspect="1" noChangeArrowheads="1"/>
          </p:cNvPicPr>
          <p:nvPr/>
        </p:nvPicPr>
        <p:blipFill>
          <a:blip r:embed="rId4" cstate="print"/>
          <a:srcRect/>
          <a:stretch>
            <a:fillRect/>
          </a:stretch>
        </p:blipFill>
        <p:spPr bwMode="auto">
          <a:xfrm>
            <a:off x="539552" y="2132856"/>
            <a:ext cx="1695450" cy="2286001"/>
          </a:xfrm>
          <a:prstGeom prst="rect">
            <a:avLst/>
          </a:prstGeom>
          <a:noFill/>
        </p:spPr>
      </p:pic>
      <p:sp>
        <p:nvSpPr>
          <p:cNvPr id="4" name="TextBox 3"/>
          <p:cNvSpPr txBox="1"/>
          <p:nvPr/>
        </p:nvSpPr>
        <p:spPr>
          <a:xfrm>
            <a:off x="251520" y="4509120"/>
            <a:ext cx="2476127" cy="646331"/>
          </a:xfrm>
          <a:prstGeom prst="rect">
            <a:avLst/>
          </a:prstGeom>
          <a:noFill/>
        </p:spPr>
        <p:txBody>
          <a:bodyPr wrap="none" rtlCol="0">
            <a:spAutoFit/>
          </a:bodyPr>
          <a:lstStyle/>
          <a:p>
            <a:r>
              <a:rPr lang="ru-RU" b="1" dirty="0"/>
              <a:t>ТОЛМЕН ЭДВАРД ЧЕЙС</a:t>
            </a:r>
          </a:p>
          <a:p>
            <a:endParaRPr lang="ru-RU" dirty="0"/>
          </a:p>
        </p:txBody>
      </p:sp>
      <p:sp>
        <p:nvSpPr>
          <p:cNvPr id="6" name="TextBox 5"/>
          <p:cNvSpPr txBox="1"/>
          <p:nvPr/>
        </p:nvSpPr>
        <p:spPr>
          <a:xfrm>
            <a:off x="3203849" y="2276872"/>
            <a:ext cx="5328592" cy="1754326"/>
          </a:xfrm>
          <a:prstGeom prst="rect">
            <a:avLst/>
          </a:prstGeom>
          <a:noFill/>
        </p:spPr>
        <p:txBody>
          <a:bodyPr wrap="square" rtlCol="0">
            <a:spAutoFit/>
          </a:bodyPr>
          <a:lstStyle/>
          <a:p>
            <a:r>
              <a:rPr lang="ru-RU" b="1" i="1" dirty="0" smtClean="0"/>
              <a:t>Когнитивная карта</a:t>
            </a:r>
            <a:r>
              <a:rPr lang="ru-RU" b="1" dirty="0" smtClean="0"/>
              <a:t> </a:t>
            </a:r>
            <a:r>
              <a:rPr lang="ru-RU" dirty="0" smtClean="0"/>
              <a:t>(</a:t>
            </a:r>
            <a:r>
              <a:rPr lang="ru-RU" dirty="0" err="1" smtClean="0"/>
              <a:t>карта</a:t>
            </a:r>
            <a:r>
              <a:rPr lang="ru-RU" dirty="0" smtClean="0"/>
              <a:t> познания) − это вид математической модели, представленной в виде графа и позволяющей описывать субъективное восприятие человеком или группой людей какого-либо сложного объекта, проблемы или функционирования системы.</a:t>
            </a:r>
            <a:endParaRPr lang="ru-RU" dirty="0"/>
          </a:p>
        </p:txBody>
      </p:sp>
      <p:sp>
        <p:nvSpPr>
          <p:cNvPr id="7" name="Прямоугольник 6"/>
          <p:cNvSpPr/>
          <p:nvPr/>
        </p:nvSpPr>
        <p:spPr>
          <a:xfrm>
            <a:off x="3275856" y="4077072"/>
            <a:ext cx="5400600" cy="2031325"/>
          </a:xfrm>
          <a:prstGeom prst="rect">
            <a:avLst/>
          </a:prstGeom>
        </p:spPr>
        <p:txBody>
          <a:bodyPr wrap="square">
            <a:spAutoFit/>
          </a:bodyPr>
          <a:lstStyle/>
          <a:p>
            <a:r>
              <a:rPr lang="ru-RU" b="1" dirty="0" smtClean="0"/>
              <a:t>Виды:</a:t>
            </a:r>
          </a:p>
          <a:p>
            <a:r>
              <a:rPr lang="ru-RU" b="1" dirty="0" smtClean="0"/>
              <a:t>карта-путь</a:t>
            </a:r>
            <a:r>
              <a:rPr lang="ru-RU" dirty="0" smtClean="0"/>
              <a:t>, как последовательное представление связей между объектами по определенному маршруту</a:t>
            </a:r>
          </a:p>
          <a:p>
            <a:r>
              <a:rPr lang="ru-RU" b="1" dirty="0" smtClean="0"/>
              <a:t>карта-обозрение</a:t>
            </a:r>
            <a:r>
              <a:rPr lang="ru-RU" dirty="0" smtClean="0"/>
              <a:t>, как одновременное представление пространственного расположения объектов.</a:t>
            </a:r>
            <a:endParaRPr lang="ru-RU" dirty="0"/>
          </a:p>
        </p:txBody>
      </p:sp>
      <p:sp>
        <p:nvSpPr>
          <p:cNvPr id="8" name="Прямоугольник 7"/>
          <p:cNvSpPr/>
          <p:nvPr/>
        </p:nvSpPr>
        <p:spPr>
          <a:xfrm>
            <a:off x="179512" y="4941168"/>
            <a:ext cx="2768900" cy="369332"/>
          </a:xfrm>
          <a:prstGeom prst="rect">
            <a:avLst/>
          </a:prstGeom>
        </p:spPr>
        <p:txBody>
          <a:bodyPr wrap="none">
            <a:spAutoFit/>
          </a:bodyPr>
          <a:lstStyle/>
          <a:p>
            <a:r>
              <a:rPr lang="ru-RU" dirty="0"/>
              <a:t>Термин предложен в 1948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когнитивных карт</a:t>
            </a:r>
            <a:endParaRPr lang="ru-RU" dirty="0"/>
          </a:p>
        </p:txBody>
      </p:sp>
      <p:pic>
        <p:nvPicPr>
          <p:cNvPr id="50178" name="Picture 2"/>
          <p:cNvPicPr>
            <a:picLocks noChangeAspect="1" noChangeArrowheads="1"/>
          </p:cNvPicPr>
          <p:nvPr/>
        </p:nvPicPr>
        <p:blipFill>
          <a:blip r:embed="rId3" cstate="print"/>
          <a:srcRect l="12176" t="23250" r="13996" b="11782"/>
          <a:stretch>
            <a:fillRect/>
          </a:stretch>
        </p:blipFill>
        <p:spPr bwMode="auto">
          <a:xfrm>
            <a:off x="1187624" y="1700808"/>
            <a:ext cx="7200800" cy="475252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Когнитивная карта «Удовлетворенность жизнью»</a:t>
            </a:r>
            <a:endParaRPr lang="ru-RU" dirty="0"/>
          </a:p>
        </p:txBody>
      </p:sp>
      <p:pic>
        <p:nvPicPr>
          <p:cNvPr id="52226" name="Picture 2" descr="http://www.improvement.ru/zametki/cognitive/4.gif"/>
          <p:cNvPicPr>
            <a:picLocks noChangeAspect="1" noChangeArrowheads="1"/>
          </p:cNvPicPr>
          <p:nvPr/>
        </p:nvPicPr>
        <p:blipFill>
          <a:blip r:embed="rId3" cstate="print"/>
          <a:srcRect/>
          <a:stretch>
            <a:fillRect/>
          </a:stretch>
        </p:blipFill>
        <p:spPr bwMode="auto">
          <a:xfrm>
            <a:off x="2195736" y="1844824"/>
            <a:ext cx="4968552" cy="458927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http://www.classtools.net/</a:t>
            </a:r>
            <a:endParaRPr lang="ru-RU" dirty="0"/>
          </a:p>
        </p:txBody>
      </p:sp>
      <p:pic>
        <p:nvPicPr>
          <p:cNvPr id="20482" name="Picture 2"/>
          <p:cNvPicPr>
            <a:picLocks noChangeAspect="1" noChangeArrowheads="1"/>
          </p:cNvPicPr>
          <p:nvPr/>
        </p:nvPicPr>
        <p:blipFill>
          <a:blip r:embed="rId2" cstate="print"/>
          <a:srcRect t="17344" r="2923" b="15719"/>
          <a:stretch>
            <a:fillRect/>
          </a:stretch>
        </p:blipFill>
        <p:spPr bwMode="auto">
          <a:xfrm>
            <a:off x="323528" y="1628800"/>
            <a:ext cx="8460432" cy="437521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https://imindmap.com/</a:t>
            </a:r>
            <a:endParaRPr lang="ru-RU" dirty="0"/>
          </a:p>
        </p:txBody>
      </p:sp>
      <p:pic>
        <p:nvPicPr>
          <p:cNvPr id="49154" name="Picture 2"/>
          <p:cNvPicPr>
            <a:picLocks noChangeAspect="1" noChangeArrowheads="1"/>
          </p:cNvPicPr>
          <p:nvPr/>
        </p:nvPicPr>
        <p:blipFill>
          <a:blip r:embed="rId3" cstate="print"/>
          <a:srcRect l="11438" t="12422" r="11782" b="18672"/>
          <a:stretch>
            <a:fillRect/>
          </a:stretch>
        </p:blipFill>
        <p:spPr bwMode="auto">
          <a:xfrm>
            <a:off x="827584" y="1484784"/>
            <a:ext cx="7488832" cy="504056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КОНТАКТЫ</a:t>
            </a:r>
            <a:endParaRPr lang="ru-RU" dirty="0"/>
          </a:p>
        </p:txBody>
      </p:sp>
      <p:sp>
        <p:nvSpPr>
          <p:cNvPr id="3" name="Содержимое 2"/>
          <p:cNvSpPr>
            <a:spLocks noGrp="1"/>
          </p:cNvSpPr>
          <p:nvPr>
            <p:ph idx="1"/>
          </p:nvPr>
        </p:nvSpPr>
        <p:spPr/>
        <p:txBody>
          <a:bodyPr/>
          <a:lstStyle/>
          <a:p>
            <a:r>
              <a:rPr lang="en-US" dirty="0" smtClean="0"/>
              <a:t>E-mail:</a:t>
            </a:r>
            <a:r>
              <a:rPr lang="ru-RU" dirty="0" smtClean="0"/>
              <a:t> </a:t>
            </a:r>
            <a:r>
              <a:rPr lang="en-US" dirty="0" smtClean="0"/>
              <a:t>kinf_pam@mail.ru</a:t>
            </a:r>
          </a:p>
          <a:p>
            <a:endParaRPr lang="en-US" dirty="0" smtClean="0"/>
          </a:p>
          <a:p>
            <a:r>
              <a:rPr lang="en-US" dirty="0" smtClean="0"/>
              <a:t>Skype: </a:t>
            </a:r>
            <a:r>
              <a:rPr lang="en-US" dirty="0" err="1" smtClean="0"/>
              <a:t>kinfpam</a:t>
            </a:r>
            <a:endParaRPr lang="en-US" dirty="0" smtClean="0"/>
          </a:p>
          <a:p>
            <a:endParaRPr lang="en-US" dirty="0" smtClean="0"/>
          </a:p>
          <a:p>
            <a:r>
              <a:rPr lang="ru-RU" dirty="0" smtClean="0"/>
              <a:t>Телефон: 89027617079</a:t>
            </a:r>
            <a:endParaRPr lang="en-US" dirty="0" smtClean="0"/>
          </a:p>
          <a:p>
            <a:endParaRPr lang="en-US" dirty="0" smtClean="0"/>
          </a:p>
          <a:p>
            <a:r>
              <a:rPr lang="ru-RU" dirty="0" smtClean="0"/>
              <a:t>Сайт: </a:t>
            </a:r>
            <a:r>
              <a:rPr lang="en-US" dirty="0" smtClean="0"/>
              <a:t>http://nitforyou.com/</a:t>
            </a:r>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hlinkClick r:id="rId2"/>
              </a:rPr>
              <a:t>Современное оценивание учащихся: формы и инструменты</a:t>
            </a:r>
            <a:endParaRPr lang="ru-RU" dirty="0"/>
          </a:p>
        </p:txBody>
      </p:sp>
      <p:pic>
        <p:nvPicPr>
          <p:cNvPr id="1026" name="Picture 2"/>
          <p:cNvPicPr>
            <a:picLocks noChangeAspect="1" noChangeArrowheads="1"/>
          </p:cNvPicPr>
          <p:nvPr/>
        </p:nvPicPr>
        <p:blipFill>
          <a:blip r:embed="rId3" cstate="print"/>
          <a:srcRect l="4055" t="14391" r="16211" b="10797"/>
          <a:stretch>
            <a:fillRect/>
          </a:stretch>
        </p:blipFill>
        <p:spPr bwMode="auto">
          <a:xfrm>
            <a:off x="395536" y="1052736"/>
            <a:ext cx="7776864" cy="547260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hlinkClick r:id="rId3"/>
              </a:rPr>
              <a:t>Игровые приемы в обучении или Учимся, </a:t>
            </a:r>
            <a:r>
              <a:rPr lang="ru-RU" dirty="0" smtClean="0">
                <a:hlinkClick r:id="rId3"/>
              </a:rPr>
              <a:t>играя</a:t>
            </a:r>
            <a:endParaRPr lang="ru-RU" dirty="0"/>
          </a:p>
        </p:txBody>
      </p:sp>
      <p:pic>
        <p:nvPicPr>
          <p:cNvPr id="5123" name="Picture 3"/>
          <p:cNvPicPr>
            <a:picLocks noChangeAspect="1" noChangeArrowheads="1"/>
          </p:cNvPicPr>
          <p:nvPr/>
        </p:nvPicPr>
        <p:blipFill>
          <a:blip r:embed="rId4" cstate="print"/>
          <a:srcRect l="8485" t="44906" r="41313" b="11782"/>
          <a:stretch>
            <a:fillRect/>
          </a:stretch>
        </p:blipFill>
        <p:spPr bwMode="auto">
          <a:xfrm>
            <a:off x="395536" y="1556792"/>
            <a:ext cx="4340119" cy="2808312"/>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l="10133" t="33266" r="42617" b="22438"/>
          <a:stretch>
            <a:fillRect/>
          </a:stretch>
        </p:blipFill>
        <p:spPr bwMode="auto">
          <a:xfrm>
            <a:off x="4959242" y="3933056"/>
            <a:ext cx="3789221" cy="266429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https://imindmap.com/</a:t>
            </a:r>
            <a:endParaRPr lang="ru-RU" dirty="0"/>
          </a:p>
        </p:txBody>
      </p:sp>
      <p:pic>
        <p:nvPicPr>
          <p:cNvPr id="46082" name="Picture 2"/>
          <p:cNvPicPr>
            <a:picLocks noChangeAspect="1" noChangeArrowheads="1"/>
          </p:cNvPicPr>
          <p:nvPr/>
        </p:nvPicPr>
        <p:blipFill>
          <a:blip r:embed="rId3" cstate="print"/>
          <a:srcRect l="3317" t="12422" r="6250" b="29500"/>
          <a:stretch>
            <a:fillRect/>
          </a:stretch>
        </p:blipFill>
        <p:spPr bwMode="auto">
          <a:xfrm>
            <a:off x="323528" y="1891322"/>
            <a:ext cx="8424936" cy="405795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https://imindmap.com/</a:t>
            </a:r>
            <a:endParaRPr lang="ru-RU" dirty="0"/>
          </a:p>
        </p:txBody>
      </p:sp>
      <p:pic>
        <p:nvPicPr>
          <p:cNvPr id="47106" name="Picture 2"/>
          <p:cNvPicPr>
            <a:picLocks noChangeAspect="1" noChangeArrowheads="1"/>
          </p:cNvPicPr>
          <p:nvPr/>
        </p:nvPicPr>
        <p:blipFill>
          <a:blip r:embed="rId2" cstate="print"/>
          <a:srcRect l="17344" t="12422" r="3661" b="49188"/>
          <a:stretch>
            <a:fillRect/>
          </a:stretch>
        </p:blipFill>
        <p:spPr bwMode="auto">
          <a:xfrm>
            <a:off x="755576" y="2708920"/>
            <a:ext cx="7704856" cy="28083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https://www.edrawsoft.com</a:t>
            </a:r>
            <a:endParaRPr lang="ru-RU" dirty="0"/>
          </a:p>
        </p:txBody>
      </p:sp>
      <p:pic>
        <p:nvPicPr>
          <p:cNvPr id="34818" name="Picture 2"/>
          <p:cNvPicPr>
            <a:picLocks noChangeAspect="1" noChangeArrowheads="1"/>
          </p:cNvPicPr>
          <p:nvPr/>
        </p:nvPicPr>
        <p:blipFill>
          <a:blip r:embed="rId3" cstate="print"/>
          <a:srcRect t="12422" r="6250" b="13751"/>
          <a:stretch>
            <a:fillRect/>
          </a:stretch>
        </p:blipFill>
        <p:spPr bwMode="auto">
          <a:xfrm>
            <a:off x="611560" y="1916832"/>
            <a:ext cx="7884368" cy="465664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http://www.imindq.com/</a:t>
            </a:r>
            <a:endParaRPr lang="ru-RU" dirty="0"/>
          </a:p>
        </p:txBody>
      </p:sp>
      <p:pic>
        <p:nvPicPr>
          <p:cNvPr id="43010" name="Picture 2"/>
          <p:cNvPicPr>
            <a:picLocks noChangeAspect="1" noChangeArrowheads="1"/>
          </p:cNvPicPr>
          <p:nvPr/>
        </p:nvPicPr>
        <p:blipFill>
          <a:blip r:embed="rId3" cstate="print"/>
          <a:srcRect t="39984" r="16211" b="11782"/>
          <a:stretch>
            <a:fillRect/>
          </a:stretch>
        </p:blipFill>
        <p:spPr bwMode="auto">
          <a:xfrm>
            <a:off x="467544" y="2276872"/>
            <a:ext cx="8172400" cy="352839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https://www.matchware.com/</a:t>
            </a:r>
            <a:endParaRPr lang="ru-RU" dirty="0"/>
          </a:p>
        </p:txBody>
      </p:sp>
      <p:pic>
        <p:nvPicPr>
          <p:cNvPr id="44034" name="Picture 2"/>
          <p:cNvPicPr>
            <a:picLocks noChangeAspect="1" noChangeArrowheads="1"/>
          </p:cNvPicPr>
          <p:nvPr/>
        </p:nvPicPr>
        <p:blipFill>
          <a:blip r:embed="rId3" cstate="print"/>
          <a:srcRect l="3317" t="11438" r="4399" b="9813"/>
          <a:stretch>
            <a:fillRect/>
          </a:stretch>
        </p:blipFill>
        <p:spPr bwMode="auto">
          <a:xfrm>
            <a:off x="755576" y="1556792"/>
            <a:ext cx="7848872" cy="502327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968</Words>
  <Application>Microsoft Office PowerPoint</Application>
  <PresentationFormat>Экран (4:3)</PresentationFormat>
  <Paragraphs>171</Paragraphs>
  <Slides>42</Slides>
  <Notes>34</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Ментальные карты. Средства визуализации учебной информации</vt:lpstr>
      <vt:lpstr>Ментальные карты: инструменты</vt:lpstr>
      <vt:lpstr>https://imindmap.com/</vt:lpstr>
      <vt:lpstr>https://imindmap.com/</vt:lpstr>
      <vt:lpstr>https://imindmap.com/</vt:lpstr>
      <vt:lpstr>https://imindmap.com/</vt:lpstr>
      <vt:lpstr>https://www.edrawsoft.com</vt:lpstr>
      <vt:lpstr>http://www.imindq.com/</vt:lpstr>
      <vt:lpstr>https://www.matchware.com/</vt:lpstr>
      <vt:lpstr>http://www.xmind.net/</vt:lpstr>
      <vt:lpstr>http://www.simpleapps.eu/</vt:lpstr>
      <vt:lpstr>http://www.thebrain.com/</vt:lpstr>
      <vt:lpstr>Freemind </vt:lpstr>
      <vt:lpstr>https://www.mindomo.com/ru/</vt:lpstr>
      <vt:lpstr>https://www.mindmeister.com/ru</vt:lpstr>
      <vt:lpstr>http://www.wisemapping.com/</vt:lpstr>
      <vt:lpstr>http://mindmapfree.com/</vt:lpstr>
      <vt:lpstr>Методы визуализации информации</vt:lpstr>
      <vt:lpstr>Онлайн диаграммы</vt:lpstr>
      <vt:lpstr>Шаблоны. Схемы. Карты. </vt:lpstr>
      <vt:lpstr>https://www.draw.io/</vt:lpstr>
      <vt:lpstr>https://www.gliffy.com</vt:lpstr>
      <vt:lpstr>https://cacoo.com/</vt:lpstr>
      <vt:lpstr>https://grapholite.com/</vt:lpstr>
      <vt:lpstr>https://grapholite.com/</vt:lpstr>
      <vt:lpstr>https://www.smartdraw.com/</vt:lpstr>
      <vt:lpstr>https://www.edrawsoft.com</vt:lpstr>
      <vt:lpstr>Инфографика </vt:lpstr>
      <vt:lpstr>https://piktochart.com/</vt:lpstr>
      <vt:lpstr>https://www.edrawsoft.com</vt:lpstr>
      <vt:lpstr>ThingLink</vt:lpstr>
      <vt:lpstr>Концептуальные карты</vt:lpstr>
      <vt:lpstr>Пример концептуальной карты</vt:lpstr>
      <vt:lpstr>http://cmap.ihmc.us/cmaptools/</vt:lpstr>
      <vt:lpstr>https://www.edrawsoft.com</vt:lpstr>
      <vt:lpstr>Когнитивные карты</vt:lpstr>
      <vt:lpstr>Примеры когнитивных карт</vt:lpstr>
      <vt:lpstr>Когнитивная карта «Удовлетворенность жизнью»</vt:lpstr>
      <vt:lpstr>http://www.classtools.net/</vt:lpstr>
      <vt:lpstr>КОНТАКТЫ</vt:lpstr>
      <vt:lpstr>Современное оценивание учащихся: формы и инструменты</vt:lpstr>
      <vt:lpstr>Игровые приемы в обучении или Учимся, играя</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Средства визуализации учебной информации</dc:title>
  <dc:creator>test</dc:creator>
  <cp:lastModifiedBy>PC</cp:lastModifiedBy>
  <cp:revision>152</cp:revision>
  <dcterms:created xsi:type="dcterms:W3CDTF">2016-12-20T03:47:57Z</dcterms:created>
  <dcterms:modified xsi:type="dcterms:W3CDTF">2016-12-21T09:55:41Z</dcterms:modified>
</cp:coreProperties>
</file>