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392" r:id="rId3"/>
    <p:sldId id="390" r:id="rId4"/>
    <p:sldId id="393" r:id="rId5"/>
    <p:sldId id="391" r:id="rId6"/>
    <p:sldId id="358" r:id="rId7"/>
    <p:sldId id="373" r:id="rId8"/>
    <p:sldId id="368" r:id="rId9"/>
    <p:sldId id="311" r:id="rId10"/>
    <p:sldId id="364" r:id="rId11"/>
    <p:sldId id="365" r:id="rId12"/>
    <p:sldId id="366" r:id="rId13"/>
    <p:sldId id="371" r:id="rId14"/>
    <p:sldId id="394" r:id="rId15"/>
    <p:sldId id="334" r:id="rId16"/>
    <p:sldId id="375" r:id="rId17"/>
    <p:sldId id="335" r:id="rId18"/>
    <p:sldId id="351" r:id="rId19"/>
    <p:sldId id="336" r:id="rId20"/>
    <p:sldId id="352" r:id="rId21"/>
    <p:sldId id="353" r:id="rId22"/>
    <p:sldId id="355" r:id="rId23"/>
    <p:sldId id="354" r:id="rId24"/>
    <p:sldId id="338" r:id="rId25"/>
    <p:sldId id="356" r:id="rId26"/>
    <p:sldId id="357" r:id="rId27"/>
    <p:sldId id="349" r:id="rId28"/>
    <p:sldId id="379" r:id="rId29"/>
    <p:sldId id="380" r:id="rId30"/>
    <p:sldId id="381" r:id="rId31"/>
    <p:sldId id="382" r:id="rId32"/>
    <p:sldId id="396" r:id="rId33"/>
    <p:sldId id="395" r:id="rId34"/>
    <p:sldId id="397" r:id="rId35"/>
    <p:sldId id="378" r:id="rId36"/>
    <p:sldId id="398" r:id="rId37"/>
    <p:sldId id="287" r:id="rId38"/>
    <p:sldId id="387" r:id="rId39"/>
    <p:sldId id="293" r:id="rId40"/>
    <p:sldId id="295" r:id="rId41"/>
    <p:sldId id="296" r:id="rId42"/>
    <p:sldId id="297" r:id="rId43"/>
    <p:sldId id="298" r:id="rId44"/>
    <p:sldId id="327" r:id="rId45"/>
    <p:sldId id="309" r:id="rId46"/>
    <p:sldId id="302" r:id="rId47"/>
    <p:sldId id="307" r:id="rId48"/>
    <p:sldId id="399" r:id="rId49"/>
    <p:sldId id="331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4D"/>
    <a:srgbClr val="119AAC"/>
    <a:srgbClr val="00698E"/>
    <a:srgbClr val="438E52"/>
    <a:srgbClr val="36435C"/>
    <a:srgbClr val="4A5C80"/>
    <a:srgbClr val="7F2C0F"/>
    <a:srgbClr val="C94518"/>
    <a:srgbClr val="CCA500"/>
    <a:srgbClr val="FFD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4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3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solidFill>
                  <a:srgbClr val="4A5C80"/>
                </a:solidFill>
              </a:defRPr>
            </a:lvl1pPr>
            <a:lvl2pPr>
              <a:defRPr>
                <a:solidFill>
                  <a:srgbClr val="36435C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664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51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83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8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88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07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1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28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7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1F77D-6A19-489B-A95F-57DFA83EB3F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3D2F0-AFCE-4BE9-86D4-3D5C8A6A6C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2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educreations.com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ducreations.com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27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hyperlink" Target="https://www.educreations.com/lesson/view/educreations/41727379/?s=mCkxZ1&amp;ref=lin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27.png"/><Relationship Id="rId12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50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lectureracing.com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hyperlink" Target="http://lectureracing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81.png"/><Relationship Id="rId7" Type="http://schemas.openxmlformats.org/officeDocument/2006/relationships/image" Target="../media/image6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87.png"/><Relationship Id="rId4" Type="http://schemas.openxmlformats.org/officeDocument/2006/relationships/image" Target="../media/image82.png"/><Relationship Id="rId9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quizizz.com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hyperlink" Target="http://quizizz.com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hyperlink" Target="http://join.quizizz.com/" TargetMode="Externa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0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" TargetMode="External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1045029"/>
            <a:ext cx="8001000" cy="2612571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solidFill>
                  <a:srgbClr val="00384D"/>
                </a:solidFill>
              </a:rPr>
              <a:t/>
            </a:r>
            <a:br>
              <a:rPr lang="ru-RU" sz="3600" dirty="0" smtClean="0">
                <a:solidFill>
                  <a:srgbClr val="00384D"/>
                </a:solidFill>
              </a:rPr>
            </a:br>
            <a:r>
              <a:rPr lang="ru-RU" sz="3600" dirty="0" smtClean="0">
                <a:solidFill>
                  <a:srgbClr val="00384D"/>
                </a:solidFill>
              </a:rPr>
              <a:t>ИНСТРУМЕНТЫ ИНТЕРАКТИВНОГО ВЗАИМОДЕЙСТВИЯ ПЕДАГОГА И УЧАЩИХСЯ</a:t>
            </a:r>
            <a:endParaRPr lang="ru-RU" sz="3600" dirty="0">
              <a:solidFill>
                <a:srgbClr val="00384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3674947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Львова Л. В.</a:t>
            </a:r>
            <a:endParaRPr lang="ru-RU" dirty="0"/>
          </a:p>
        </p:txBody>
      </p:sp>
      <p:pic>
        <p:nvPicPr>
          <p:cNvPr id="8" name="Picture 4" descr="http://www.e-computeria.ru/images/stories/logo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152" y="421137"/>
            <a:ext cx="1751695" cy="6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омпьютер и учитель  клипарт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4162193"/>
            <a:ext cx="19335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303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7473" y="183492"/>
            <a:ext cx="9994674" cy="1507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84D"/>
                </a:solidFill>
              </a:rPr>
              <a:t>Преимущества мобильного обучения</a:t>
            </a:r>
            <a:endParaRPr lang="ru-RU" dirty="0">
              <a:solidFill>
                <a:srgbClr val="00384D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9263" y="1690559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Доступность: в любое время, в любом месте </a:t>
            </a:r>
          </a:p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И</a:t>
            </a:r>
            <a:r>
              <a:rPr lang="ru-RU" sz="2400" dirty="0" smtClean="0">
                <a:solidFill>
                  <a:srgbClr val="00384D"/>
                </a:solidFill>
              </a:rPr>
              <a:t>ндивидуализация </a:t>
            </a:r>
            <a:r>
              <a:rPr lang="ru-RU" sz="2400" dirty="0">
                <a:solidFill>
                  <a:srgbClr val="00384D"/>
                </a:solidFill>
              </a:rPr>
              <a:t>и масштабирование</a:t>
            </a:r>
          </a:p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П</a:t>
            </a:r>
            <a:r>
              <a:rPr lang="ru-RU" sz="2400" dirty="0" smtClean="0">
                <a:solidFill>
                  <a:srgbClr val="00384D"/>
                </a:solidFill>
              </a:rPr>
              <a:t>овышение </a:t>
            </a:r>
            <a:r>
              <a:rPr lang="ru-RU" sz="2400" dirty="0">
                <a:solidFill>
                  <a:srgbClr val="00384D"/>
                </a:solidFill>
              </a:rPr>
              <a:t>мотивации </a:t>
            </a:r>
            <a:r>
              <a:rPr lang="ru-RU" sz="2400" dirty="0" smtClean="0">
                <a:solidFill>
                  <a:srgbClr val="00384D"/>
                </a:solidFill>
              </a:rPr>
              <a:t>учащихся к </a:t>
            </a:r>
            <a:r>
              <a:rPr lang="ru-RU" sz="2400" dirty="0">
                <a:solidFill>
                  <a:srgbClr val="00384D"/>
                </a:solidFill>
              </a:rPr>
              <a:t>обучению</a:t>
            </a:r>
          </a:p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У</a:t>
            </a:r>
            <a:r>
              <a:rPr lang="ru-RU" sz="2400" dirty="0" smtClean="0">
                <a:solidFill>
                  <a:srgbClr val="00384D"/>
                </a:solidFill>
              </a:rPr>
              <a:t>добство</a:t>
            </a:r>
            <a:endParaRPr lang="ru-RU" sz="2400" dirty="0">
              <a:solidFill>
                <a:srgbClr val="00384D"/>
              </a:solidFill>
            </a:endParaRPr>
          </a:p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Э</a:t>
            </a:r>
            <a:r>
              <a:rPr lang="ru-RU" sz="2400" dirty="0" smtClean="0">
                <a:solidFill>
                  <a:srgbClr val="00384D"/>
                </a:solidFill>
              </a:rPr>
              <a:t>кономия </a:t>
            </a:r>
            <a:r>
              <a:rPr lang="ru-RU" sz="2400" dirty="0">
                <a:solidFill>
                  <a:srgbClr val="00384D"/>
                </a:solidFill>
              </a:rPr>
              <a:t>средств и времени</a:t>
            </a:r>
          </a:p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Б</a:t>
            </a:r>
            <a:r>
              <a:rPr lang="ru-RU" sz="2400" dirty="0" smtClean="0">
                <a:solidFill>
                  <a:srgbClr val="00384D"/>
                </a:solidFill>
              </a:rPr>
              <a:t>ыстрый </a:t>
            </a:r>
            <a:r>
              <a:rPr lang="ru-RU" sz="2400" dirty="0">
                <a:solidFill>
                  <a:srgbClr val="00384D"/>
                </a:solidFill>
              </a:rPr>
              <a:t>обмен информацией</a:t>
            </a:r>
          </a:p>
          <a:p>
            <a:pPr>
              <a:buClr>
                <a:srgbClr val="00384D"/>
              </a:buClr>
            </a:pPr>
            <a:r>
              <a:rPr lang="ru-RU" sz="2400" dirty="0">
                <a:solidFill>
                  <a:srgbClr val="00384D"/>
                </a:solidFill>
              </a:rPr>
              <a:t>Э</a:t>
            </a:r>
            <a:r>
              <a:rPr lang="ru-RU" sz="2400" dirty="0" smtClean="0">
                <a:solidFill>
                  <a:srgbClr val="00384D"/>
                </a:solidFill>
              </a:rPr>
              <a:t>ффективность</a:t>
            </a:r>
            <a:endParaRPr lang="ru-RU" sz="2400" dirty="0">
              <a:solidFill>
                <a:srgbClr val="00384D"/>
              </a:solidFill>
            </a:endParaRPr>
          </a:p>
          <a:p>
            <a:endParaRPr lang="ru-RU" dirty="0">
              <a:solidFill>
                <a:srgbClr val="00384D"/>
              </a:solidFill>
            </a:endParaRPr>
          </a:p>
        </p:txBody>
      </p:sp>
      <p:pic>
        <p:nvPicPr>
          <p:cNvPr id="11266" name="Picture 2" descr="Картинки по запросу внимание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1" y="1950960"/>
            <a:ext cx="1694996" cy="17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94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8" y="91893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84D"/>
                </a:solidFill>
              </a:rPr>
              <a:t>Способы онлайн-взаимодействия</a:t>
            </a:r>
            <a:endParaRPr lang="ru-RU" dirty="0">
              <a:solidFill>
                <a:srgbClr val="00384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30" y="1598960"/>
            <a:ext cx="11222104" cy="48223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>
                <a:solidFill>
                  <a:srgbClr val="00384D"/>
                </a:solidFill>
              </a:rPr>
              <a:t>Электронная почта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>
                <a:solidFill>
                  <a:srgbClr val="00384D"/>
                </a:solidFill>
              </a:rPr>
              <a:t>Сервисы автоматизированных </a:t>
            </a:r>
            <a:r>
              <a:rPr lang="en-US" dirty="0">
                <a:solidFill>
                  <a:srgbClr val="00384D"/>
                </a:solidFill>
              </a:rPr>
              <a:t>email-</a:t>
            </a:r>
            <a:r>
              <a:rPr lang="ru-RU" dirty="0">
                <a:solidFill>
                  <a:srgbClr val="00384D"/>
                </a:solidFill>
              </a:rPr>
              <a:t>рассылок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>
                <a:solidFill>
                  <a:srgbClr val="00384D"/>
                </a:solidFill>
              </a:rPr>
              <a:t>Социальные сети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>
                <a:solidFill>
                  <a:srgbClr val="00384D"/>
                </a:solidFill>
              </a:rPr>
              <a:t>Мобильные приложения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>
                <a:solidFill>
                  <a:srgbClr val="00384D"/>
                </a:solidFill>
              </a:rPr>
              <a:t>Чат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 smtClean="0">
                <a:solidFill>
                  <a:srgbClr val="00384D"/>
                </a:solidFill>
              </a:rPr>
              <a:t>Аудио- и  Видеоконференции</a:t>
            </a:r>
            <a:endParaRPr lang="ru-RU" dirty="0">
              <a:solidFill>
                <a:srgbClr val="00384D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 smtClean="0">
                <a:solidFill>
                  <a:srgbClr val="00384D"/>
                </a:solidFill>
              </a:rPr>
              <a:t>Облака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 smtClean="0">
                <a:solidFill>
                  <a:srgbClr val="00384D"/>
                </a:solidFill>
              </a:rPr>
              <a:t>Системы дистанционного обучения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6435C"/>
              </a:buClr>
            </a:pPr>
            <a:r>
              <a:rPr lang="ru-RU" dirty="0" smtClean="0">
                <a:solidFill>
                  <a:srgbClr val="00384D"/>
                </a:solidFill>
              </a:rPr>
              <a:t>Блоги</a:t>
            </a:r>
          </a:p>
        </p:txBody>
      </p:sp>
      <p:pic>
        <p:nvPicPr>
          <p:cNvPr id="5" name="Picture 2" descr="Картинки по запросу Онлайн-взаимодействие клипарт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945" y="4094061"/>
            <a:ext cx="2369911" cy="2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20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61" y="5151360"/>
            <a:ext cx="11355388" cy="1507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84D"/>
                </a:solidFill>
              </a:rPr>
              <a:t>Социальные сети для образования и продвижения</a:t>
            </a:r>
            <a:endParaRPr lang="ru-RU" dirty="0">
              <a:solidFill>
                <a:srgbClr val="00384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930" y="1415143"/>
            <a:ext cx="6239670" cy="246906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Clr>
                <a:srgbClr val="36435C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384D"/>
                </a:solidFill>
              </a:rPr>
              <a:t>Учитывайте особенности аудитории</a:t>
            </a:r>
            <a:endParaRPr lang="ru-RU" dirty="0">
              <a:solidFill>
                <a:srgbClr val="00384D"/>
              </a:solidFill>
            </a:endParaRPr>
          </a:p>
          <a:p>
            <a:pPr>
              <a:spcAft>
                <a:spcPts val="1200"/>
              </a:spcAft>
              <a:buClr>
                <a:srgbClr val="36435C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384D"/>
                </a:solidFill>
              </a:rPr>
              <a:t>Создавайте группы</a:t>
            </a:r>
          </a:p>
          <a:p>
            <a:pPr>
              <a:spcAft>
                <a:spcPts val="1200"/>
              </a:spcAft>
              <a:buClr>
                <a:srgbClr val="36435C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384D"/>
                </a:solidFill>
              </a:rPr>
              <a:t>Загружайте фотографии</a:t>
            </a:r>
          </a:p>
          <a:p>
            <a:pPr>
              <a:spcAft>
                <a:spcPts val="1200"/>
              </a:spcAft>
              <a:buClr>
                <a:srgbClr val="36435C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384D"/>
                </a:solidFill>
              </a:rPr>
              <a:t>Вставляйте материалы</a:t>
            </a:r>
          </a:p>
          <a:p>
            <a:pPr>
              <a:spcAft>
                <a:spcPts val="1200"/>
              </a:spcAft>
              <a:buClr>
                <a:srgbClr val="36435C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00384D"/>
                </a:solidFill>
              </a:rPr>
              <a:t>Обсуждайте</a:t>
            </a:r>
          </a:p>
        </p:txBody>
      </p:sp>
      <p:pic>
        <p:nvPicPr>
          <p:cNvPr id="14340" name="Picture 4" descr="Картинки по запросу мы вконтакте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61" y="0"/>
            <a:ext cx="2927804" cy="13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8502" y="1415143"/>
            <a:ext cx="6036412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Clr>
                <a:srgbClr val="36435C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384D"/>
                </a:solidFill>
              </a:rPr>
              <a:t>Организовывайте голосование</a:t>
            </a:r>
          </a:p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Clr>
                <a:srgbClr val="36435C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384D"/>
                </a:solidFill>
              </a:rPr>
              <a:t>Проводите конкурсы, социальные акции</a:t>
            </a:r>
          </a:p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Clr>
                <a:srgbClr val="36435C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384D"/>
                </a:solidFill>
              </a:rPr>
              <a:t>Оформляйте красивое меню</a:t>
            </a:r>
          </a:p>
          <a:p>
            <a:pPr marL="457200" indent="-457200" defTabSz="457200">
              <a:spcBef>
                <a:spcPct val="20000"/>
              </a:spcBef>
              <a:spcAft>
                <a:spcPts val="1200"/>
              </a:spcAft>
              <a:buClr>
                <a:srgbClr val="36435C"/>
              </a:buClr>
              <a:buSzPct val="80000"/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rgbClr val="00384D"/>
                </a:solidFill>
              </a:rPr>
              <a:t>Привлекайте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02133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241" y="5020732"/>
            <a:ext cx="8534400" cy="15070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384D"/>
                </a:solidFill>
              </a:rPr>
              <a:t>Социальные сети для образования и продвижения</a:t>
            </a:r>
            <a:endParaRPr lang="ru-RU" dirty="0">
              <a:solidFill>
                <a:srgbClr val="00384D"/>
              </a:solidFill>
            </a:endParaRPr>
          </a:p>
        </p:txBody>
      </p:sp>
      <p:pic>
        <p:nvPicPr>
          <p:cNvPr id="14340" name="Picture 4" descr="Картинки по запросу мы вконтакте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245" y="5146750"/>
            <a:ext cx="2927804" cy="134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89" y="1804465"/>
            <a:ext cx="2958265" cy="27457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5" y="1804465"/>
            <a:ext cx="2192678" cy="27979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930" y="0"/>
            <a:ext cx="104192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Clr>
                <a:schemeClr val="tx1"/>
              </a:buClr>
              <a:buSzPct val="80000"/>
              <a:buFont typeface="+mj-lt"/>
              <a:buAutoNum type="arabicPeriod"/>
            </a:pPr>
            <a:r>
              <a:rPr lang="ru-RU" sz="2400" dirty="0">
                <a:solidFill>
                  <a:srgbClr val="C00000"/>
                </a:solidFill>
              </a:rPr>
              <a:t>Как просто организовать оперативные коммуникации преподавателя и его учащихся</a:t>
            </a:r>
            <a:r>
              <a:rPr lang="ru-RU" sz="2400" dirty="0" smtClean="0">
                <a:solidFill>
                  <a:srgbClr val="C00000"/>
                </a:solidFill>
              </a:rPr>
              <a:t>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84D"/>
                </a:solidFill>
              </a:rPr>
              <a:t>ИНДИВИДУАЛЬНАЯ РАБОТА</a:t>
            </a:r>
            <a:endParaRPr lang="ru-RU" dirty="0">
              <a:solidFill>
                <a:srgbClr val="00384D"/>
              </a:solidFill>
            </a:endParaRPr>
          </a:p>
        </p:txBody>
      </p:sp>
      <p:pic>
        <p:nvPicPr>
          <p:cNvPr id="5" name="Picture 2" descr="Картинки по запросу интерактивное обучение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082575"/>
            <a:ext cx="1020366" cy="14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69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2" y="425578"/>
            <a:ext cx="91004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4400" dirty="0">
                <a:solidFill>
                  <a:srgbClr val="00384D"/>
                </a:solidFill>
                <a:latin typeface="+mj-lt"/>
                <a:ea typeface="+mj-ea"/>
                <a:cs typeface="+mj-cs"/>
              </a:rPr>
              <a:t>Мобильная интерактивная доска</a:t>
            </a:r>
          </a:p>
          <a:p>
            <a:endParaRPr lang="ru-RU" b="1" dirty="0">
              <a:solidFill>
                <a:srgbClr val="00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1" y="1290935"/>
            <a:ext cx="79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384D"/>
                </a:solidFill>
              </a:rPr>
              <a:t>Educreations</a:t>
            </a:r>
            <a:r>
              <a:rPr lang="ru-RU" b="1" dirty="0" smtClean="0">
                <a:solidFill>
                  <a:srgbClr val="00384D"/>
                </a:solidFill>
              </a:rPr>
              <a:t> – приложение для </a:t>
            </a:r>
            <a:r>
              <a:rPr lang="en-US" b="1" dirty="0" smtClean="0">
                <a:solidFill>
                  <a:srgbClr val="00384D"/>
                </a:solidFill>
              </a:rPr>
              <a:t>iPad</a:t>
            </a:r>
            <a:r>
              <a:rPr lang="ru-RU" b="1" dirty="0" smtClean="0">
                <a:solidFill>
                  <a:srgbClr val="00384D"/>
                </a:solidFill>
              </a:rPr>
              <a:t> и онлайн-сервис</a:t>
            </a:r>
            <a:endParaRPr lang="ru-RU" sz="2800" b="1" dirty="0">
              <a:solidFill>
                <a:srgbClr val="00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1" y="1718240"/>
            <a:ext cx="568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://www.educreations.com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14" y="2364571"/>
            <a:ext cx="7641771" cy="41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2" y="425578"/>
            <a:ext cx="91004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3200" dirty="0" smtClean="0">
                <a:ln w="3175" cmpd="sng">
                  <a:noFill/>
                </a:ln>
                <a:solidFill>
                  <a:srgbClr val="00384D"/>
                </a:solidFill>
                <a:latin typeface="+mj-lt"/>
                <a:ea typeface="+mj-ea"/>
                <a:cs typeface="+mj-cs"/>
              </a:rPr>
              <a:t>МОБИЛЬНАЯ ИНТЕРАКТИВНАЯ ДОСКА</a:t>
            </a:r>
            <a:endParaRPr lang="ru-RU" sz="3600" dirty="0" smtClean="0">
              <a:ln w="3175" cmpd="sng">
                <a:noFill/>
              </a:ln>
              <a:solidFill>
                <a:srgbClr val="00384D"/>
              </a:solidFill>
              <a:latin typeface="+mj-lt"/>
              <a:ea typeface="+mj-ea"/>
              <a:cs typeface="+mj-cs"/>
            </a:endParaRPr>
          </a:p>
          <a:p>
            <a:endParaRPr lang="ru-RU" b="1" dirty="0">
              <a:solidFill>
                <a:srgbClr val="00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1" y="1290935"/>
            <a:ext cx="79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384D"/>
                </a:solidFill>
              </a:rPr>
              <a:t>Educreations</a:t>
            </a:r>
            <a:r>
              <a:rPr lang="ru-RU" b="1" dirty="0" smtClean="0">
                <a:solidFill>
                  <a:srgbClr val="00384D"/>
                </a:solidFill>
              </a:rPr>
              <a:t> – приложение для </a:t>
            </a:r>
            <a:r>
              <a:rPr lang="en-US" b="1" dirty="0" smtClean="0">
                <a:solidFill>
                  <a:srgbClr val="00384D"/>
                </a:solidFill>
              </a:rPr>
              <a:t>iPad</a:t>
            </a:r>
            <a:r>
              <a:rPr lang="ru-RU" b="1" dirty="0" smtClean="0">
                <a:solidFill>
                  <a:srgbClr val="00384D"/>
                </a:solidFill>
              </a:rPr>
              <a:t> и онлайн-сервис</a:t>
            </a:r>
            <a:endParaRPr lang="ru-RU" sz="2800" b="1" dirty="0">
              <a:solidFill>
                <a:srgbClr val="00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4887" y="3089840"/>
            <a:ext cx="568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://www.educreations.com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877" y="2649990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983797"/>
            <a:ext cx="3597791" cy="3120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83" y="983797"/>
            <a:ext cx="3499774" cy="3133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398" y="983796"/>
            <a:ext cx="3156461" cy="31339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4297672"/>
            <a:ext cx="6180283" cy="2380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636" y="332921"/>
            <a:ext cx="4961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Регистрация</a:t>
            </a:r>
            <a:r>
              <a:rPr lang="ru-RU" dirty="0" smtClean="0"/>
              <a:t> </a:t>
            </a:r>
            <a:r>
              <a:rPr lang="ru-RU" sz="2400" dirty="0"/>
              <a:t>педагога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31913" y="2764972"/>
            <a:ext cx="1894114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811456" y="4829566"/>
            <a:ext cx="2841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Выбрать школу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1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96" y="1797382"/>
            <a:ext cx="3733800" cy="4886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836" y="320896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Создание класса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1217156"/>
            <a:ext cx="3305175" cy="619125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439636" y="1862817"/>
            <a:ext cx="31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079172" y="4734263"/>
            <a:ext cx="31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Новый класс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1057" y="1329297"/>
            <a:ext cx="1099457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8" y="3259469"/>
            <a:ext cx="1514475" cy="1962150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86467" y="3312405"/>
            <a:ext cx="1099457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2836" y="320896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Настройки класса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1948" y="2375984"/>
            <a:ext cx="105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Лекции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90004" y="2375984"/>
            <a:ext cx="1317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Студенты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82040" y="2375984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Настройки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922" y="1014488"/>
            <a:ext cx="3992335" cy="12823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2" y="5565081"/>
            <a:ext cx="7911382" cy="1169447"/>
          </a:xfrm>
          <a:prstGeom prst="rect">
            <a:avLst/>
          </a:prstGeom>
          <a:ln w="19050">
            <a:solidFill>
              <a:srgbClr val="00384D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62101" y="5008149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2. Студенты</a:t>
            </a:r>
            <a:endParaRPr lang="ru-RU" sz="2400" i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51" y="2980485"/>
            <a:ext cx="2104761" cy="2027664"/>
          </a:xfrm>
          <a:prstGeom prst="rect">
            <a:avLst/>
          </a:prstGeom>
          <a:ln w="19050">
            <a:solidFill>
              <a:srgbClr val="00384D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08190" y="2840583"/>
            <a:ext cx="261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1. Лекции</a:t>
            </a:r>
            <a:endParaRPr lang="ru-RU" sz="2400" i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433" y="2978279"/>
            <a:ext cx="2200275" cy="571500"/>
          </a:xfrm>
          <a:prstGeom prst="rect">
            <a:avLst/>
          </a:prstGeom>
          <a:ln w="19050">
            <a:solidFill>
              <a:srgbClr val="00384D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4767940" y="3624985"/>
            <a:ext cx="264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Добавить лекцию</a:t>
            </a:r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62" y="1556988"/>
            <a:ext cx="1533525" cy="4505325"/>
          </a:xfrm>
          <a:prstGeom prst="rect">
            <a:avLst/>
          </a:prstGeom>
          <a:ln w="19050">
            <a:solidFill>
              <a:srgbClr val="00384D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9344722" y="1003064"/>
            <a:ext cx="243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3. Настройки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9516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384D"/>
                </a:solidFill>
              </a:rPr>
              <a:t>«Я </a:t>
            </a:r>
            <a:r>
              <a:rPr lang="ru-RU" sz="3200" dirty="0">
                <a:solidFill>
                  <a:srgbClr val="00384D"/>
                </a:solidFill>
              </a:rPr>
              <a:t>слышу – я забываю, </a:t>
            </a:r>
            <a:endParaRPr lang="ru-RU" sz="3200" dirty="0" smtClean="0">
              <a:solidFill>
                <a:srgbClr val="00384D"/>
              </a:solidFill>
            </a:endParaRPr>
          </a:p>
          <a:p>
            <a:pPr marL="631825" indent="0">
              <a:buNone/>
            </a:pPr>
            <a:r>
              <a:rPr lang="ru-RU" sz="3200" dirty="0" smtClean="0">
                <a:solidFill>
                  <a:srgbClr val="00384D"/>
                </a:solidFill>
              </a:rPr>
              <a:t>я </a:t>
            </a:r>
            <a:r>
              <a:rPr lang="ru-RU" sz="3200" dirty="0">
                <a:solidFill>
                  <a:srgbClr val="00384D"/>
                </a:solidFill>
              </a:rPr>
              <a:t>вижу – я </a:t>
            </a:r>
            <a:r>
              <a:rPr lang="ru-RU" sz="3200" dirty="0" smtClean="0">
                <a:solidFill>
                  <a:srgbClr val="00384D"/>
                </a:solidFill>
              </a:rPr>
              <a:t>запоминаю,</a:t>
            </a:r>
          </a:p>
          <a:p>
            <a:pPr marL="1698625" indent="0">
              <a:buNone/>
            </a:pPr>
            <a:r>
              <a:rPr lang="ru-RU" sz="3200" dirty="0" smtClean="0">
                <a:solidFill>
                  <a:srgbClr val="00384D"/>
                </a:solidFill>
              </a:rPr>
              <a:t>я </a:t>
            </a:r>
            <a:r>
              <a:rPr lang="ru-RU" sz="3200" dirty="0">
                <a:solidFill>
                  <a:srgbClr val="00384D"/>
                </a:solidFill>
              </a:rPr>
              <a:t>делаю – я </a:t>
            </a:r>
            <a:r>
              <a:rPr lang="ru-RU" sz="3200" dirty="0" smtClean="0">
                <a:solidFill>
                  <a:srgbClr val="00384D"/>
                </a:solidFill>
              </a:rPr>
              <a:t>усваиваю»</a:t>
            </a:r>
          </a:p>
          <a:p>
            <a:pPr marL="0" indent="0" algn="r">
              <a:buNone/>
            </a:pPr>
            <a:endParaRPr lang="ru-RU" sz="3200" i="1" dirty="0">
              <a:solidFill>
                <a:srgbClr val="00384D"/>
              </a:solidFill>
            </a:endParaRPr>
          </a:p>
          <a:p>
            <a:pPr marL="0" indent="0" algn="r">
              <a:buNone/>
            </a:pPr>
            <a:r>
              <a:rPr lang="ru-RU" sz="3200" i="1" dirty="0">
                <a:solidFill>
                  <a:srgbClr val="00384D"/>
                </a:solidFill>
              </a:rPr>
              <a:t>Китайская </a:t>
            </a:r>
            <a:r>
              <a:rPr lang="ru-RU" sz="3200" i="1" dirty="0" smtClean="0">
                <a:solidFill>
                  <a:srgbClr val="00384D"/>
                </a:solidFill>
              </a:rPr>
              <a:t>мудрость</a:t>
            </a:r>
            <a:endParaRPr lang="ru-RU" sz="3200" i="1" dirty="0">
              <a:solidFill>
                <a:srgbClr val="00384D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rgbClr val="0038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42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67088" y="836972"/>
            <a:ext cx="286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 класса</a:t>
            </a:r>
          </a:p>
          <a:p>
            <a:r>
              <a:rPr lang="en-US" dirty="0"/>
              <a:t>ZNKAFNH 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837" y="854247"/>
            <a:ext cx="3949109" cy="1258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2836" y="320896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Код класса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4946" y="854247"/>
            <a:ext cx="2068221" cy="12581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78" y="1305060"/>
            <a:ext cx="1514475" cy="1962150"/>
          </a:xfrm>
          <a:prstGeom prst="rect">
            <a:avLst/>
          </a:prstGeom>
          <a:ln w="19050">
            <a:solidFill>
              <a:srgbClr val="00384D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78043" y="1665001"/>
            <a:ext cx="261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Классы</a:t>
            </a:r>
            <a:endParaRPr lang="ru-RU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3094" y="2561811"/>
            <a:ext cx="4054198" cy="13144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7292" y="2561811"/>
            <a:ext cx="2057832" cy="1314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67088" y="2620879"/>
            <a:ext cx="286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 класса</a:t>
            </a:r>
          </a:p>
          <a:p>
            <a:r>
              <a:rPr lang="en-US" dirty="0"/>
              <a:t>XTEKWRP  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117292" y="1563624"/>
            <a:ext cx="2030196" cy="468085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104946" y="3338954"/>
            <a:ext cx="2030196" cy="468085"/>
          </a:xfrm>
          <a:prstGeom prst="roundRect">
            <a:avLst/>
          </a:prstGeom>
          <a:noFill/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940" y="4269393"/>
            <a:ext cx="2200275" cy="2296751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531020" y="6019800"/>
            <a:ext cx="1894114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720443" y="5912656"/>
            <a:ext cx="509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https://www.educreations.com/sr/</a:t>
            </a:r>
            <a:r>
              <a:rPr lang="ru-RU" b="1" dirty="0">
                <a:solidFill>
                  <a:srgbClr val="C94518"/>
                </a:solidFill>
              </a:rPr>
              <a:t>ZNKAFNH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5209" y="5370341"/>
            <a:ext cx="3821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Ссылка на класс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313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36" y="320896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Добавление лекции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55" y="943788"/>
            <a:ext cx="1476375" cy="2190750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943788"/>
            <a:ext cx="3305175" cy="619125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39636" y="1589449"/>
            <a:ext cx="99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0085" y="1019307"/>
            <a:ext cx="1099457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82860" y="2553512"/>
            <a:ext cx="1202873" cy="48305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lh5.googleusercontent.com/--nmKk8k7Ulw/UcrbBtZIO-I/AAAAAAAAMso/MNdDcU1ZI5A/s640/2013-06-26_154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855" y="1294017"/>
            <a:ext cx="4941118" cy="36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36150" y="878246"/>
            <a:ext cx="30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Панель инструментов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482943" y="901466"/>
            <a:ext cx="121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Запись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5986" y="5030854"/>
            <a:ext cx="276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Вставка картинок</a:t>
            </a:r>
          </a:p>
        </p:txBody>
      </p:sp>
    </p:spTree>
    <p:extLst>
      <p:ext uri="{BB962C8B-B14F-4D97-AF65-F5344CB8AC3E}">
        <p14:creationId xmlns:p14="http://schemas.microsoft.com/office/powerpoint/2010/main" val="2479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640382" y="5933803"/>
            <a:ext cx="4873989" cy="923330"/>
          </a:xfrm>
          <a:prstGeom prst="rect">
            <a:avLst/>
          </a:prstGeom>
          <a:solidFill>
            <a:srgbClr val="EFE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2835" y="180219"/>
            <a:ext cx="8368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Инструменты работы с выбранной лекцией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0"/>
          <a:stretch/>
        </p:blipFill>
        <p:spPr>
          <a:xfrm>
            <a:off x="538048" y="908065"/>
            <a:ext cx="2581275" cy="167436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4" name="Группа 3"/>
          <p:cNvGrpSpPr/>
          <p:nvPr/>
        </p:nvGrpSpPr>
        <p:grpSpPr>
          <a:xfrm>
            <a:off x="6385555" y="2066838"/>
            <a:ext cx="3568473" cy="664633"/>
            <a:chOff x="6036127" y="2932642"/>
            <a:chExt cx="3568473" cy="664633"/>
          </a:xfrm>
          <a:solidFill>
            <a:srgbClr val="50AFE3"/>
          </a:solidFill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6127" y="2932642"/>
              <a:ext cx="2798990" cy="66402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5117" y="2932643"/>
              <a:ext cx="769483" cy="664632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5555" y="1268832"/>
            <a:ext cx="5704213" cy="491039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683" y="4257062"/>
            <a:ext cx="5239431" cy="386965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95" y="2713832"/>
            <a:ext cx="5492977" cy="386373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1759" y="3795397"/>
            <a:ext cx="261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1. Статистика</a:t>
            </a:r>
            <a:endParaRPr lang="ru-RU" sz="24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433" y="3206141"/>
            <a:ext cx="152153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Статистика</a:t>
            </a:r>
            <a:endParaRPr lang="ru-RU" sz="1700" dirty="0"/>
          </a:p>
        </p:txBody>
      </p:sp>
      <p:sp>
        <p:nvSpPr>
          <p:cNvPr id="13" name="TextBox 12"/>
          <p:cNvSpPr txBox="1"/>
          <p:nvPr/>
        </p:nvSpPr>
        <p:spPr>
          <a:xfrm>
            <a:off x="1392501" y="3200996"/>
            <a:ext cx="159203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Поделиться</a:t>
            </a:r>
            <a:endParaRPr lang="ru-RU" sz="17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8930" y="3195129"/>
            <a:ext cx="192346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Добавить класс</a:t>
            </a:r>
            <a:endParaRPr lang="ru-RU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4640382" y="3195129"/>
            <a:ext cx="13651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Настройки</a:t>
            </a:r>
            <a:endParaRPr lang="ru-RU" sz="1700" dirty="0"/>
          </a:p>
        </p:txBody>
      </p:sp>
      <p:grpSp>
        <p:nvGrpSpPr>
          <p:cNvPr id="18" name="Группа 17"/>
          <p:cNvGrpSpPr/>
          <p:nvPr/>
        </p:nvGrpSpPr>
        <p:grpSpPr>
          <a:xfrm>
            <a:off x="6440308" y="2882869"/>
            <a:ext cx="3554620" cy="688643"/>
            <a:chOff x="6346775" y="3447928"/>
            <a:chExt cx="3554620" cy="688643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46775" y="3447928"/>
              <a:ext cx="2840768" cy="688643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33272" y="3447928"/>
              <a:ext cx="768123" cy="688643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415" y="4855899"/>
            <a:ext cx="5239431" cy="598714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20" name="Стрелка вниз 19"/>
          <p:cNvSpPr/>
          <p:nvPr/>
        </p:nvSpPr>
        <p:spPr>
          <a:xfrm>
            <a:off x="663046" y="4526803"/>
            <a:ext cx="374872" cy="329096"/>
          </a:xfrm>
          <a:prstGeom prst="downArrow">
            <a:avLst/>
          </a:prstGeom>
          <a:solidFill>
            <a:srgbClr val="4BACE2"/>
          </a:solidFill>
          <a:ln>
            <a:solidFill>
              <a:srgbClr val="00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346775" y="835542"/>
            <a:ext cx="2616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2. Поделиться</a:t>
            </a:r>
            <a:endParaRPr lang="ru-RU" sz="2400" i="1" dirty="0"/>
          </a:p>
        </p:txBody>
      </p:sp>
      <p:sp>
        <p:nvSpPr>
          <p:cNvPr id="22" name="Стрелка вниз 21"/>
          <p:cNvSpPr/>
          <p:nvPr/>
        </p:nvSpPr>
        <p:spPr>
          <a:xfrm>
            <a:off x="8366356" y="1700828"/>
            <a:ext cx="374872" cy="329096"/>
          </a:xfrm>
          <a:prstGeom prst="downArrow">
            <a:avLst/>
          </a:prstGeom>
          <a:solidFill>
            <a:srgbClr val="4BACE2"/>
          </a:solidFill>
          <a:ln>
            <a:solidFill>
              <a:srgbClr val="00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994928" y="2136704"/>
            <a:ext cx="121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0105311" y="2882869"/>
            <a:ext cx="183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Вставка на сайт/блог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6346774" y="3905314"/>
            <a:ext cx="375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3. Добавить класс</a:t>
            </a:r>
            <a:endParaRPr lang="ru-RU" sz="2400" i="1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55" y="4401306"/>
            <a:ext cx="5704213" cy="474605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4371" y="5186421"/>
            <a:ext cx="1088572" cy="609599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30" name="Стрелка вниз 29"/>
          <p:cNvSpPr/>
          <p:nvPr/>
        </p:nvSpPr>
        <p:spPr>
          <a:xfrm>
            <a:off x="9807492" y="4875911"/>
            <a:ext cx="374872" cy="329096"/>
          </a:xfrm>
          <a:prstGeom prst="downArrow">
            <a:avLst/>
          </a:prstGeom>
          <a:solidFill>
            <a:srgbClr val="4BACE2"/>
          </a:solidFill>
          <a:ln>
            <a:solidFill>
              <a:srgbClr val="00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240054" y="5933803"/>
            <a:ext cx="375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4. Настройки лекции</a:t>
            </a:r>
            <a:endParaRPr lang="ru-RU" sz="2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40382" y="5933803"/>
            <a:ext cx="2383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название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класс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6680690" y="5933803"/>
            <a:ext cx="3112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пубичный</a:t>
            </a:r>
            <a:r>
              <a:rPr lang="ru-RU" dirty="0"/>
              <a:t>/ частный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предметная </a:t>
            </a:r>
            <a:r>
              <a:rPr lang="ru-RU" dirty="0" smtClean="0"/>
              <a:t>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2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36" y="320896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Отображение лекций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55" y="943788"/>
            <a:ext cx="1476375" cy="2190750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6" y="943788"/>
            <a:ext cx="3305175" cy="619125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39636" y="1589449"/>
            <a:ext cx="99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0085" y="1019307"/>
            <a:ext cx="1099457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45440" y="1562913"/>
            <a:ext cx="1099457" cy="297319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22" y="943788"/>
            <a:ext cx="4397149" cy="19783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29336" y="509193"/>
            <a:ext cx="319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лекции педагога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21" y="3647749"/>
            <a:ext cx="3305175" cy="619125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520042" y="3759890"/>
            <a:ext cx="1099457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41" y="3647749"/>
            <a:ext cx="1514475" cy="1962150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4412794" y="4160739"/>
            <a:ext cx="1257984" cy="4680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09" y="3647749"/>
            <a:ext cx="3243930" cy="314516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70239" y="4352580"/>
            <a:ext cx="993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меню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95671" y="3163752"/>
            <a:ext cx="4404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Лекции для выбранного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3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078" y="2052232"/>
            <a:ext cx="4582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2"/>
              </a:rPr>
              <a:t>https://www.educreations.com/lesson/view/educreations/41727379/?</a:t>
            </a:r>
            <a:r>
              <a:rPr lang="en-US" sz="1100" dirty="0" smtClean="0">
                <a:hlinkClick r:id="rId2"/>
              </a:rPr>
              <a:t>s=mCkxZ1&amp;ref=link</a:t>
            </a:r>
            <a:endParaRPr lang="ru-RU" sz="1100" dirty="0" smtClean="0"/>
          </a:p>
          <a:p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14" y="4527046"/>
            <a:ext cx="2304569" cy="22643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59" y="3480141"/>
            <a:ext cx="5495925" cy="91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26" y="1745685"/>
            <a:ext cx="4835979" cy="34301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836" y="255582"/>
            <a:ext cx="4904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Пример лекции</a:t>
            </a:r>
            <a:endParaRPr lang="ru-RU" sz="24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6271532" y="1256045"/>
            <a:ext cx="3568473" cy="664633"/>
            <a:chOff x="6036127" y="2932642"/>
            <a:chExt cx="3568473" cy="664633"/>
          </a:xfrm>
          <a:solidFill>
            <a:srgbClr val="50AFE3"/>
          </a:solidFill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6127" y="2932642"/>
              <a:ext cx="2798990" cy="664029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35117" y="2932643"/>
              <a:ext cx="769483" cy="664632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1532" y="458039"/>
            <a:ext cx="5704213" cy="491039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232752" y="24749"/>
            <a:ext cx="261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2. Поделиться</a:t>
            </a:r>
            <a:endParaRPr lang="ru-RU" sz="2000" i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8252333" y="890035"/>
            <a:ext cx="374872" cy="329096"/>
          </a:xfrm>
          <a:prstGeom prst="downArrow">
            <a:avLst/>
          </a:prstGeom>
          <a:solidFill>
            <a:srgbClr val="4BACE2"/>
          </a:solidFill>
          <a:ln>
            <a:solidFill>
              <a:srgbClr val="003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232752" y="2111184"/>
            <a:ext cx="121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1826" y="1265895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1. Выбрать лекцию</a:t>
            </a:r>
            <a:endParaRPr lang="ru-RU" sz="20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232751" y="2841991"/>
            <a:ext cx="261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3. Передать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8711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35" y="255582"/>
            <a:ext cx="87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Взаимодействие педагога и учащихся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17101" y="956842"/>
            <a:ext cx="313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84D"/>
                </a:solidFill>
              </a:rPr>
              <a:t>1 вариант</a:t>
            </a:r>
            <a:endParaRPr lang="ru-RU" b="1" dirty="0">
              <a:solidFill>
                <a:srgbClr val="0038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7215" y="1361091"/>
            <a:ext cx="1440998" cy="9301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23" y="1397973"/>
            <a:ext cx="922571" cy="15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201" y="4686763"/>
            <a:ext cx="713165" cy="12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и по запросу гаджет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830" y="3473533"/>
            <a:ext cx="2517138" cy="11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Штриховая стрелка вправо 13"/>
          <p:cNvSpPr/>
          <p:nvPr/>
        </p:nvSpPr>
        <p:spPr>
          <a:xfrm>
            <a:off x="4488869" y="1563073"/>
            <a:ext cx="1828800" cy="708353"/>
          </a:xfrm>
          <a:prstGeom prst="stripedRightArrow">
            <a:avLst/>
          </a:prstGeom>
          <a:solidFill>
            <a:srgbClr val="00384D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89252" y="3314181"/>
            <a:ext cx="32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Передать </a:t>
            </a:r>
            <a:r>
              <a:rPr lang="ru-RU" b="1" dirty="0" smtClean="0">
                <a:solidFill>
                  <a:srgbClr val="C00000"/>
                </a:solidFill>
              </a:rPr>
              <a:t>КОД КЛАССА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84" y="3123247"/>
            <a:ext cx="313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 вариант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644" y="3376200"/>
            <a:ext cx="922571" cy="15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6086" y="3318783"/>
            <a:ext cx="2143655" cy="1510613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21" y="3311377"/>
            <a:ext cx="1306342" cy="1692493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20" name="Скругленный прямоугольник 19"/>
          <p:cNvSpPr/>
          <p:nvPr/>
        </p:nvSpPr>
        <p:spPr>
          <a:xfrm>
            <a:off x="2701140" y="4093202"/>
            <a:ext cx="1085100" cy="335741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планшет 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255" y="1401218"/>
            <a:ext cx="149046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2525" y="1573796"/>
            <a:ext cx="1163923" cy="7513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602" y="4981626"/>
            <a:ext cx="1088572" cy="609599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28" name="Штриховая стрелка вправо 27"/>
          <p:cNvSpPr/>
          <p:nvPr/>
        </p:nvSpPr>
        <p:spPr>
          <a:xfrm>
            <a:off x="6972525" y="3698469"/>
            <a:ext cx="1828800" cy="708353"/>
          </a:xfrm>
          <a:prstGeom prst="stripedRightArrow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14821" y="5192000"/>
            <a:ext cx="1472001" cy="1536544"/>
          </a:xfrm>
          <a:prstGeom prst="rect">
            <a:avLst/>
          </a:prstGeom>
          <a:ln w="12700">
            <a:solidFill>
              <a:srgbClr val="00384D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2643504" y="6384061"/>
            <a:ext cx="1443317" cy="31315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79979" y="5129052"/>
            <a:ext cx="18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 КЛАССА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4393280" y="1204464"/>
            <a:ext cx="32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Передать </a:t>
            </a:r>
            <a:r>
              <a:rPr lang="ru-RU" b="1" dirty="0" smtClean="0">
                <a:solidFill>
                  <a:srgbClr val="00384D"/>
                </a:solidFill>
              </a:rPr>
              <a:t>ссылку</a:t>
            </a:r>
            <a:endParaRPr lang="ru-RU" b="1" dirty="0">
              <a:solidFill>
                <a:srgbClr val="00384D"/>
              </a:solidFill>
            </a:endParaRPr>
          </a:p>
        </p:txBody>
      </p:sp>
      <p:pic>
        <p:nvPicPr>
          <p:cNvPr id="33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89" y="1207709"/>
            <a:ext cx="713165" cy="12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Картинки по запросу ученик 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249" y="2531302"/>
            <a:ext cx="662186" cy="13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01512" y="3046758"/>
            <a:ext cx="713165" cy="12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Картинки по запросу ученик 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351" y="4351795"/>
            <a:ext cx="662186" cy="13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89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835" y="255582"/>
            <a:ext cx="8738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Действия учащегося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28357" y="1100178"/>
            <a:ext cx="18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 КЛАССА</a:t>
            </a:r>
            <a:endParaRPr lang="ru-RU" dirty="0"/>
          </a:p>
        </p:txBody>
      </p:sp>
      <p:pic>
        <p:nvPicPr>
          <p:cNvPr id="5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51" y="986276"/>
            <a:ext cx="1166005" cy="200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04" y="1192584"/>
            <a:ext cx="2092679" cy="179624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426962" y="2149139"/>
            <a:ext cx="1360502" cy="15987"/>
          </a:xfrm>
          <a:prstGeom prst="straightConnector1">
            <a:avLst/>
          </a:prstGeom>
          <a:ln w="38100">
            <a:solidFill>
              <a:srgbClr val="00384D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1142" y="1569053"/>
            <a:ext cx="18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</a:t>
            </a:r>
            <a:endParaRPr lang="ru-RU" dirty="0"/>
          </a:p>
        </p:txBody>
      </p:sp>
      <p:pic>
        <p:nvPicPr>
          <p:cNvPr id="13" name="Picture 2" descr="Картинки по запросу ученик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912" y="1521687"/>
            <a:ext cx="724230" cy="14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1183715" y="2133152"/>
            <a:ext cx="1360502" cy="15987"/>
          </a:xfrm>
          <a:prstGeom prst="straightConnector1">
            <a:avLst/>
          </a:prstGeom>
          <a:ln w="38100">
            <a:solidFill>
              <a:srgbClr val="00384D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lh5.googleusercontent.com/--nmKk8k7Ulw/UcrbBtZIO-I/AAAAAAAAMso/MNdDcU1ZI5A/s640/2013-06-26_1541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7" y="3965059"/>
            <a:ext cx="3348514" cy="25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9455" y="3467800"/>
            <a:ext cx="1216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Запись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536823" y="2134571"/>
            <a:ext cx="1360502" cy="15987"/>
          </a:xfrm>
          <a:prstGeom prst="straightConnector1">
            <a:avLst/>
          </a:prstGeom>
          <a:ln w="38100">
            <a:solidFill>
              <a:srgbClr val="00384D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146" y="1469510"/>
            <a:ext cx="3113252" cy="1400690"/>
          </a:xfrm>
          <a:prstGeom prst="rect">
            <a:avLst/>
          </a:prstGeom>
        </p:spPr>
      </p:pic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91" y="4573364"/>
            <a:ext cx="1660525" cy="12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/>
          <p:nvPr/>
        </p:nvCxnSpPr>
        <p:spPr>
          <a:xfrm>
            <a:off x="4801641" y="5106371"/>
            <a:ext cx="1360502" cy="15987"/>
          </a:xfrm>
          <a:prstGeom prst="straightConnector1">
            <a:avLst/>
          </a:prstGeom>
          <a:ln w="38100">
            <a:solidFill>
              <a:srgbClr val="00384D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45694" y="1007918"/>
            <a:ext cx="3968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Доступны все лекции класса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989068" y="3311564"/>
            <a:ext cx="4783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 находит выполненное задание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8628" y="4219006"/>
            <a:ext cx="2625427" cy="2039271"/>
          </a:xfrm>
          <a:prstGeom prst="rect">
            <a:avLst/>
          </a:prstGeom>
        </p:spPr>
      </p:pic>
      <p:pic>
        <p:nvPicPr>
          <p:cNvPr id="2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73" y="4003636"/>
            <a:ext cx="1365835" cy="23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Похожее изображение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074" y="4696175"/>
            <a:ext cx="1815926" cy="140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lh5.googleusercontent.com/--nmKk8k7Ulw/UcrbBtZIO-I/AAAAAAAAMso/MNdDcU1ZI5A/s640/2013-06-26_1541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97" y="4092986"/>
            <a:ext cx="3348514" cy="25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679" y="1162504"/>
            <a:ext cx="99155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2" y="425578"/>
            <a:ext cx="910045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4400" dirty="0" smtClean="0">
                <a:solidFill>
                  <a:srgbClr val="00384D"/>
                </a:solidFill>
                <a:latin typeface="+mj-lt"/>
                <a:ea typeface="+mj-ea"/>
                <a:cs typeface="+mj-cs"/>
              </a:rPr>
              <a:t>ОПРОСЫ В РЕАЛЬНОМ ВРЕМЕНИ</a:t>
            </a:r>
          </a:p>
          <a:p>
            <a:pPr defTabSz="457200">
              <a:spcBef>
                <a:spcPct val="0"/>
              </a:spcBef>
            </a:pPr>
            <a:endParaRPr lang="ru-RU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1" y="1290935"/>
            <a:ext cx="79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384D"/>
                </a:solidFill>
              </a:rPr>
              <a:t>Lecture</a:t>
            </a:r>
            <a:r>
              <a:rPr lang="ru-RU" b="1" dirty="0" smtClean="0">
                <a:solidFill>
                  <a:srgbClr val="00384D"/>
                </a:solidFill>
              </a:rPr>
              <a:t> </a:t>
            </a:r>
            <a:r>
              <a:rPr lang="ru-RU" b="1" dirty="0" err="1">
                <a:solidFill>
                  <a:srgbClr val="00384D"/>
                </a:solidFill>
              </a:rPr>
              <a:t>Racing</a:t>
            </a:r>
            <a:r>
              <a:rPr lang="ru-RU" b="1" dirty="0">
                <a:solidFill>
                  <a:srgbClr val="00384D"/>
                </a:solidFill>
              </a:rPr>
              <a:t> </a:t>
            </a:r>
            <a:r>
              <a:rPr lang="ru-RU" b="1" dirty="0" smtClean="0">
                <a:solidFill>
                  <a:srgbClr val="00384D"/>
                </a:solidFill>
              </a:rPr>
              <a:t>– </a:t>
            </a:r>
            <a:r>
              <a:rPr lang="ru-RU" b="1" dirty="0">
                <a:solidFill>
                  <a:srgbClr val="00384D"/>
                </a:solidFill>
              </a:rPr>
              <a:t>интерактивные опросы в реальном времени</a:t>
            </a:r>
            <a:endParaRPr lang="ru-RU" sz="2800" b="1" dirty="0">
              <a:solidFill>
                <a:srgbClr val="00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1" y="1841350"/>
            <a:ext cx="5682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http://lectureracing.com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37" y="2371725"/>
            <a:ext cx="6996792" cy="402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4887" y="3089840"/>
            <a:ext cx="568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http://lectureracing.com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786" y="2871786"/>
            <a:ext cx="1512000" cy="151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8342" y="425578"/>
            <a:ext cx="910045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3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О</a:t>
            </a:r>
            <a:r>
              <a:rPr lang="ru-RU" sz="32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просы </a:t>
            </a:r>
            <a:r>
              <a:rPr lang="ru-RU" sz="3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в реальном времени</a:t>
            </a:r>
          </a:p>
          <a:p>
            <a:pPr defTabSz="457200">
              <a:spcBef>
                <a:spcPct val="0"/>
              </a:spcBef>
            </a:pPr>
            <a:endParaRPr lang="ru-RU" sz="3600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1" y="1290935"/>
            <a:ext cx="79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384D"/>
                </a:solidFill>
              </a:rPr>
              <a:t>Lecture</a:t>
            </a:r>
            <a:r>
              <a:rPr lang="ru-RU" b="1" dirty="0" smtClean="0">
                <a:solidFill>
                  <a:srgbClr val="00384D"/>
                </a:solidFill>
              </a:rPr>
              <a:t> </a:t>
            </a:r>
            <a:r>
              <a:rPr lang="ru-RU" b="1" dirty="0" err="1">
                <a:solidFill>
                  <a:srgbClr val="00384D"/>
                </a:solidFill>
              </a:rPr>
              <a:t>Racing</a:t>
            </a:r>
            <a:r>
              <a:rPr lang="ru-RU" b="1" dirty="0">
                <a:solidFill>
                  <a:srgbClr val="00384D"/>
                </a:solidFill>
              </a:rPr>
              <a:t> </a:t>
            </a:r>
            <a:r>
              <a:rPr lang="ru-RU" b="1" dirty="0" smtClean="0">
                <a:solidFill>
                  <a:srgbClr val="00384D"/>
                </a:solidFill>
              </a:rPr>
              <a:t>– </a:t>
            </a:r>
            <a:r>
              <a:rPr lang="ru-RU" b="1" dirty="0">
                <a:solidFill>
                  <a:srgbClr val="00384D"/>
                </a:solidFill>
              </a:rPr>
              <a:t>интерактивные опросы в реальном времени</a:t>
            </a:r>
            <a:endParaRPr lang="ru-RU" sz="2800" b="1" dirty="0">
              <a:solidFill>
                <a:srgbClr val="0038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82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7999" y="2828836"/>
            <a:ext cx="83275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384D"/>
                </a:solidFill>
                <a:latin typeface="Lucida Grande"/>
              </a:rPr>
              <a:t>– </a:t>
            </a:r>
            <a:r>
              <a:rPr lang="ru-RU" sz="2400" dirty="0">
                <a:solidFill>
                  <a:srgbClr val="00384D"/>
                </a:solidFill>
                <a:latin typeface="Lucida Grande"/>
              </a:rPr>
              <a:t>это обучение с хорошо организованной обратной связью субъектов и объектов обучения, с двусторонним обменом информации между ними</a:t>
            </a:r>
            <a:endParaRPr lang="ru-RU" sz="2400" dirty="0">
              <a:solidFill>
                <a:srgbClr val="00384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885" y="1915885"/>
            <a:ext cx="5573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384D"/>
                </a:solidFill>
                <a:latin typeface="Lucida Grande"/>
              </a:rPr>
              <a:t>ИНТЕРАКТИВНОЕ ОБУЧЕНИЕ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2304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8" y="3961709"/>
            <a:ext cx="3337832" cy="21098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70371" y="6066132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Загрузить презентацию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97" y="3986135"/>
            <a:ext cx="4591730" cy="818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3097" y="480458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Передать ключ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7" y="762604"/>
            <a:ext cx="5200650" cy="176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47" y="205680"/>
            <a:ext cx="638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Установить приложение на мобильное устройство</a:t>
            </a:r>
            <a:endParaRPr lang="ru-RU" dirty="0"/>
          </a:p>
        </p:txBody>
      </p:sp>
      <p:pic>
        <p:nvPicPr>
          <p:cNvPr id="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843" y="947866"/>
            <a:ext cx="705472" cy="1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1418557"/>
            <a:ext cx="414914" cy="7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272" y="2712322"/>
            <a:ext cx="705472" cy="1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300" y="2712321"/>
            <a:ext cx="705472" cy="1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962" y="3183012"/>
            <a:ext cx="414914" cy="7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6243036" y="3532279"/>
            <a:ext cx="1360502" cy="15987"/>
          </a:xfrm>
          <a:prstGeom prst="straightConnector1">
            <a:avLst/>
          </a:prstGeom>
          <a:ln w="38100">
            <a:solidFill>
              <a:srgbClr val="00384D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1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1097918"/>
            <a:ext cx="473854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9591" y="1111125"/>
            <a:ext cx="2707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Просмотр презентации</a:t>
            </a:r>
            <a:endParaRPr lang="ru-RU" dirty="0"/>
          </a:p>
        </p:txBody>
      </p:sp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19" y="1343129"/>
            <a:ext cx="705472" cy="1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6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55" y="585977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Войти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51172" y="5752928"/>
            <a:ext cx="460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Просмотр презентации и участие в опросе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447" y="205680"/>
            <a:ext cx="638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Установить приложение на мобильное устройство</a:t>
            </a:r>
            <a:endParaRPr lang="ru-RU" dirty="0"/>
          </a:p>
        </p:txBody>
      </p:sp>
      <p:pic>
        <p:nvPicPr>
          <p:cNvPr id="9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15" y="1148661"/>
            <a:ext cx="566056" cy="10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5" y="727938"/>
            <a:ext cx="5708645" cy="14677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42257" y="2481943"/>
            <a:ext cx="4495800" cy="3091543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70857" y="3526971"/>
            <a:ext cx="1796143" cy="59871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Ввод ключа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004457" y="3526971"/>
            <a:ext cx="1796143" cy="598715"/>
          </a:xfrm>
          <a:prstGeom prst="round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Имя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78690" y="2572762"/>
            <a:ext cx="421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rgbClr val="0069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4000" b="0" cap="none" spc="0" dirty="0">
              <a:ln w="0"/>
              <a:solidFill>
                <a:srgbClr val="0069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59655" y="4411974"/>
            <a:ext cx="1796143" cy="598715"/>
          </a:xfrm>
          <a:prstGeom prst="roundRect">
            <a:avLst/>
          </a:prstGeom>
          <a:solidFill>
            <a:srgbClr val="119AAC"/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Войти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651172" y="2481943"/>
            <a:ext cx="4093028" cy="3091543"/>
            <a:chOff x="7130772" y="2348740"/>
            <a:chExt cx="4600575" cy="3695700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7130772" y="2348740"/>
              <a:ext cx="4600575" cy="3695700"/>
              <a:chOff x="7130772" y="2348740"/>
              <a:chExt cx="4600575" cy="3695700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0772" y="2348740"/>
                <a:ext cx="4600575" cy="3695700"/>
              </a:xfrm>
              <a:prstGeom prst="rect">
                <a:avLst/>
              </a:prstGeom>
            </p:spPr>
          </p:pic>
          <p:sp>
            <p:nvSpPr>
              <p:cNvPr id="22" name="Прямоугольник 21"/>
              <p:cNvSpPr/>
              <p:nvPr/>
            </p:nvSpPr>
            <p:spPr>
              <a:xfrm>
                <a:off x="8458200" y="5010689"/>
                <a:ext cx="2198914" cy="8490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4055" y="3156034"/>
              <a:ext cx="3587341" cy="201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444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9" y="1415143"/>
            <a:ext cx="473854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5219" y="913252"/>
            <a:ext cx="182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  <a:r>
              <a:rPr lang="ru-RU" dirty="0" smtClean="0"/>
              <a:t>. Создать опрос</a:t>
            </a:r>
            <a:endParaRPr lang="ru-RU" dirty="0"/>
          </a:p>
        </p:txBody>
      </p:sp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3" y="268848"/>
            <a:ext cx="705472" cy="1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98" y="504193"/>
            <a:ext cx="414914" cy="74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3464" y="867561"/>
            <a:ext cx="396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Учащиеся принимаю участие в опросе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98176" y="913252"/>
            <a:ext cx="200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Запустить опрос</a:t>
            </a:r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93970" y="3130434"/>
            <a:ext cx="495219" cy="32657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Lecture Racing. Student apk screen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998" y="1480457"/>
            <a:ext cx="4789715" cy="359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27" y="5177038"/>
            <a:ext cx="713165" cy="12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ученик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95" y="4919399"/>
            <a:ext cx="662186" cy="13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3505" y="5246911"/>
            <a:ext cx="713165" cy="12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Картинки по запросу ученик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65" y="5429898"/>
            <a:ext cx="662186" cy="131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31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7955" y="874652"/>
            <a:ext cx="370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Проверить. Просмотреть рейтинг</a:t>
            </a:r>
            <a:endParaRPr lang="ru-RU" dirty="0"/>
          </a:p>
        </p:txBody>
      </p:sp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3" y="268848"/>
            <a:ext cx="705472" cy="12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Lecture Racing. Student apk 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9" y="2124861"/>
            <a:ext cx="5056495" cy="379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469643"/>
            <a:ext cx="566056" cy="101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cture Racing. Student apk screen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3" y="2185940"/>
            <a:ext cx="5152118" cy="386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103089" y="874652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Просматривает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5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54" y="272142"/>
            <a:ext cx="10419217" cy="113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>
              <a:lnSpc>
                <a:spcPct val="150000"/>
              </a:lnSpc>
              <a:spcBef>
                <a:spcPct val="20000"/>
              </a:spcBef>
              <a:spcAft>
                <a:spcPts val="1800"/>
              </a:spcAft>
              <a:buClr>
                <a:srgbClr val="C00000"/>
              </a:buClr>
              <a:buSzPct val="80000"/>
              <a:buFont typeface="+mj-lt"/>
              <a:buAutoNum type="arabicPeriod" startAt="2"/>
            </a:pPr>
            <a:r>
              <a:rPr lang="ru-RU" sz="2400" dirty="0" smtClean="0">
                <a:solidFill>
                  <a:srgbClr val="C00000"/>
                </a:solidFill>
              </a:rPr>
              <a:t>Как </a:t>
            </a:r>
            <a:r>
              <a:rPr lang="ru-RU" sz="2400" dirty="0">
                <a:solidFill>
                  <a:srgbClr val="C00000"/>
                </a:solidFill>
              </a:rPr>
              <a:t>быстро получить обратную связь от </a:t>
            </a:r>
            <a:r>
              <a:rPr lang="ru-RU" sz="2400" dirty="0" smtClean="0">
                <a:solidFill>
                  <a:srgbClr val="C00000"/>
                </a:solidFill>
              </a:rPr>
              <a:t>слушателей</a:t>
            </a:r>
            <a:r>
              <a:rPr lang="en-US" sz="2400" dirty="0" smtClean="0">
                <a:solidFill>
                  <a:srgbClr val="C00000"/>
                </a:solidFill>
              </a:rPr>
              <a:t/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во </a:t>
            </a:r>
            <a:r>
              <a:rPr lang="ru-RU" sz="2400" dirty="0">
                <a:solidFill>
                  <a:srgbClr val="C00000"/>
                </a:solidFill>
              </a:rPr>
              <a:t>время занятия</a:t>
            </a:r>
            <a:r>
              <a:rPr lang="ru-RU" sz="2400" dirty="0" smtClean="0">
                <a:solidFill>
                  <a:srgbClr val="C00000"/>
                </a:solidFill>
              </a:rPr>
              <a:t>?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32856"/>
            <a:ext cx="8447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Lecture</a:t>
            </a:r>
            <a:r>
              <a:rPr lang="ru-RU" dirty="0"/>
              <a:t> </a:t>
            </a:r>
            <a:r>
              <a:rPr lang="ru-RU" dirty="0" err="1"/>
              <a:t>Racing</a:t>
            </a:r>
            <a:r>
              <a:rPr lang="ru-RU" dirty="0"/>
              <a:t>: опросы в реальном времени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11" y="2279187"/>
            <a:ext cx="4752691" cy="398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7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3331029"/>
            <a:ext cx="10515600" cy="1231446"/>
          </a:xfrm>
        </p:spPr>
        <p:txBody>
          <a:bodyPr/>
          <a:lstStyle/>
          <a:p>
            <a:r>
              <a:rPr lang="ru-RU" dirty="0" smtClean="0">
                <a:solidFill>
                  <a:srgbClr val="00384D"/>
                </a:solidFill>
              </a:rPr>
              <a:t>ГРУППОВОЕ ВЗАИМОДЕЙСТВИЕ</a:t>
            </a:r>
            <a:endParaRPr lang="ru-RU" dirty="0">
              <a:solidFill>
                <a:srgbClr val="00384D"/>
              </a:solidFill>
            </a:endParaRPr>
          </a:p>
        </p:txBody>
      </p:sp>
      <p:pic>
        <p:nvPicPr>
          <p:cNvPr id="6" name="Picture 4" descr="Картинки по запросу интерактивное обучение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705947"/>
            <a:ext cx="2549081" cy="16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38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342" y="425578"/>
            <a:ext cx="787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3175" cmpd="sng">
                  <a:noFill/>
                </a:ln>
                <a:solidFill>
                  <a:srgbClr val="00384D"/>
                </a:solidFill>
                <a:latin typeface="+mj-lt"/>
                <a:ea typeface="+mj-ea"/>
                <a:cs typeface="+mj-cs"/>
              </a:rPr>
              <a:t>ГЕЙМИФИКАЦИЯ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36915" y="1071909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Quizizz</a:t>
            </a:r>
            <a:r>
              <a:rPr lang="en-US" b="1" dirty="0"/>
              <a:t> — </a:t>
            </a:r>
            <a:r>
              <a:rPr lang="ru-RU" b="1" dirty="0"/>
              <a:t>сервис создания викторин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6001" y="1718240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http://quizizz.com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56039"/>
            <a:ext cx="7687355" cy="442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8342" y="425578"/>
            <a:ext cx="787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ГЕЙМИФИКАЦИЯ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36915" y="1071909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Quizizz</a:t>
            </a:r>
            <a:r>
              <a:rPr lang="en-US" dirty="0"/>
              <a:t> — </a:t>
            </a:r>
            <a:r>
              <a:rPr lang="ru-RU" dirty="0"/>
              <a:t>сервис создания викторин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00943" y="2981455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http://quizizz.com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05" y="2694893"/>
            <a:ext cx="1592289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2" y="1166736"/>
            <a:ext cx="3191190" cy="28704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1" y="1165034"/>
            <a:ext cx="3696378" cy="30498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92" y="4679036"/>
            <a:ext cx="2609910" cy="12055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04" y="4679036"/>
            <a:ext cx="7283605" cy="20692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598" y="1165034"/>
            <a:ext cx="1665515" cy="14369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292" y="206829"/>
            <a:ext cx="4079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Играть онлайн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656" y="133815"/>
            <a:ext cx="11648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384D"/>
                </a:solidFill>
                <a:latin typeface="+mj-lt"/>
                <a:ea typeface="+mj-ea"/>
                <a:cs typeface="+mj-cs"/>
              </a:rPr>
              <a:t>Основные требования успешного </a:t>
            </a:r>
            <a:r>
              <a:rPr lang="ru-RU" sz="4400" dirty="0" smtClean="0">
                <a:solidFill>
                  <a:srgbClr val="00384D"/>
                </a:solidFill>
                <a:latin typeface="+mj-lt"/>
                <a:ea typeface="+mj-ea"/>
                <a:cs typeface="+mj-cs"/>
              </a:rPr>
              <a:t>интерактивного обучения</a:t>
            </a:r>
            <a:endParaRPr lang="ru-RU" sz="4400" dirty="0">
              <a:solidFill>
                <a:srgbClr val="00384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5000" y="1755785"/>
            <a:ext cx="104067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384D"/>
                </a:solidFill>
              </a:rPr>
              <a:t>Положительная взаимозависимость </a:t>
            </a:r>
            <a:r>
              <a:rPr lang="ru-RU" sz="2000" dirty="0">
                <a:solidFill>
                  <a:srgbClr val="00384D"/>
                </a:solidFill>
              </a:rPr>
              <a:t>– члены группы должны понимать, что общая учебная деятельность приносит пользу </a:t>
            </a:r>
            <a:r>
              <a:rPr lang="ru-RU" sz="2000" dirty="0" smtClean="0">
                <a:solidFill>
                  <a:srgbClr val="00384D"/>
                </a:solidFill>
              </a:rPr>
              <a:t>каждому</a:t>
            </a:r>
            <a:endParaRPr lang="ru-RU" sz="2000" dirty="0">
              <a:solidFill>
                <a:srgbClr val="00384D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384D"/>
                </a:solidFill>
              </a:rPr>
              <a:t>Непосредственное взаимодействие</a:t>
            </a:r>
            <a:r>
              <a:rPr lang="ru-RU" sz="2000" dirty="0">
                <a:solidFill>
                  <a:srgbClr val="00384D"/>
                </a:solidFill>
              </a:rPr>
              <a:t> – члены группы должны находиться в тесном контакте друг с </a:t>
            </a:r>
            <a:r>
              <a:rPr lang="ru-RU" sz="2000" dirty="0" smtClean="0">
                <a:solidFill>
                  <a:srgbClr val="00384D"/>
                </a:solidFill>
              </a:rPr>
              <a:t>другом</a:t>
            </a:r>
            <a:endParaRPr lang="ru-RU" sz="2000" dirty="0">
              <a:solidFill>
                <a:srgbClr val="00384D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>
                <a:solidFill>
                  <a:srgbClr val="00384D"/>
                </a:solidFill>
              </a:rPr>
              <a:t>Индивидуальная ответственность </a:t>
            </a:r>
            <a:r>
              <a:rPr lang="ru-RU" sz="2000" dirty="0">
                <a:solidFill>
                  <a:srgbClr val="00384D"/>
                </a:solidFill>
              </a:rPr>
              <a:t>– каждый ученик должен овладеть предложенным материалом, и каждый несёт ответственность за помощь </a:t>
            </a:r>
            <a:r>
              <a:rPr lang="ru-RU" sz="2000" dirty="0" smtClean="0">
                <a:solidFill>
                  <a:srgbClr val="00384D"/>
                </a:solidFill>
              </a:rPr>
              <a:t>другим. Более способные ученики не должны выполнять чужой работы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384D"/>
                </a:solidFill>
              </a:rPr>
              <a:t>Развитие навыков совместной работы</a:t>
            </a:r>
            <a:r>
              <a:rPr lang="ru-RU" sz="2000" dirty="0" smtClean="0">
                <a:solidFill>
                  <a:srgbClr val="00384D"/>
                </a:solidFill>
              </a:rPr>
              <a:t> – ученики должны освоить навыки межличностных отношений, необходимых для успешной работы, например, расспрашивание, распределение, планирование заданий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rgbClr val="00384D"/>
                </a:solidFill>
              </a:rPr>
              <a:t>Оценка </a:t>
            </a:r>
            <a:r>
              <a:rPr lang="ru-RU" sz="2000" b="1" dirty="0">
                <a:solidFill>
                  <a:srgbClr val="00384D"/>
                </a:solidFill>
              </a:rPr>
              <a:t>работы </a:t>
            </a:r>
            <a:r>
              <a:rPr lang="ru-RU" sz="2000" dirty="0">
                <a:solidFill>
                  <a:srgbClr val="00384D"/>
                </a:solidFill>
              </a:rPr>
              <a:t>– во время групповых собраний необходимо выделить специальное время для того, чтобы группа могла оценить, насколько успешно она </a:t>
            </a:r>
            <a:r>
              <a:rPr lang="ru-RU" sz="2000" dirty="0" smtClean="0">
                <a:solidFill>
                  <a:srgbClr val="00384D"/>
                </a:solidFill>
              </a:rPr>
              <a:t>работает</a:t>
            </a:r>
            <a:endParaRPr lang="ru-RU" sz="2000" dirty="0">
              <a:solidFill>
                <a:srgbClr val="0038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4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74" y="113530"/>
            <a:ext cx="7728027" cy="1922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959" y="3467307"/>
            <a:ext cx="2391670" cy="1848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3" y="3467307"/>
            <a:ext cx="5104833" cy="2256671"/>
          </a:xfrm>
          <a:prstGeom prst="rect">
            <a:avLst/>
          </a:prstGeom>
        </p:spPr>
      </p:pic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26" y="283027"/>
            <a:ext cx="1536119" cy="26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64" y="3467307"/>
            <a:ext cx="1380744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72743" y="2351314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видит на своем экране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1073" y="6101307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видит на своем экране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030187" y="3573951"/>
            <a:ext cx="2027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7"/>
              </a:rPr>
              <a:t>join.quizizz.com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44486" y="4180114"/>
            <a:ext cx="141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4486" y="4700114"/>
            <a:ext cx="154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077567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1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0" y="3550999"/>
            <a:ext cx="4554311" cy="27930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85" y="0"/>
            <a:ext cx="5288416" cy="2808080"/>
          </a:xfrm>
          <a:prstGeom prst="rect">
            <a:avLst/>
          </a:prstGeom>
        </p:spPr>
      </p:pic>
      <p:pic>
        <p:nvPicPr>
          <p:cNvPr id="6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8" y="228599"/>
            <a:ext cx="1536119" cy="26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92" y="3714713"/>
            <a:ext cx="1380744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555" y="2808080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видит на своем экране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27370" y="6348296"/>
            <a:ext cx="637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видит на своем экране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58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714" y="751115"/>
            <a:ext cx="371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ЗАВЕРШИТЬ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" y="1643298"/>
            <a:ext cx="10370938" cy="47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6" y="386596"/>
            <a:ext cx="11623025" cy="3151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28" y="3924579"/>
            <a:ext cx="5704911" cy="2694891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9514114" y="3537857"/>
            <a:ext cx="261257" cy="3867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89857" y="4278086"/>
            <a:ext cx="4223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Можно скачать отчет по завершению викторины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579915"/>
            <a:ext cx="1857375" cy="15525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705" y="525236"/>
            <a:ext cx="6696075" cy="6134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7457" y="195943"/>
            <a:ext cx="27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565275"/>
            <a:ext cx="3276601" cy="17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1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мобильное устройств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45027" y="3845235"/>
            <a:ext cx="1418113" cy="27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5400000">
            <a:off x="2138851" y="4198679"/>
            <a:ext cx="1144022" cy="2059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4" descr="Картинки по запросу компьютер с проектором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566" y="2910401"/>
            <a:ext cx="3483429" cy="37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5400000">
            <a:off x="7971555" y="3482953"/>
            <a:ext cx="1376814" cy="24651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72" y="4128559"/>
            <a:ext cx="2388870" cy="1056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2" y="4803404"/>
            <a:ext cx="1978208" cy="874497"/>
          </a:xfrm>
          <a:prstGeom prst="rect">
            <a:avLst/>
          </a:prstGeom>
        </p:spPr>
      </p:pic>
      <p:pic>
        <p:nvPicPr>
          <p:cNvPr id="1026" name="Picture 2" descr="Картинки по запросу экран демонстрации презентации 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" t="-4555"/>
          <a:stretch/>
        </p:blipFill>
        <p:spPr bwMode="auto">
          <a:xfrm>
            <a:off x="2917371" y="289173"/>
            <a:ext cx="4195536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учитель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18" y="674913"/>
            <a:ext cx="1536119" cy="26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167" y="674913"/>
            <a:ext cx="3778399" cy="2060161"/>
          </a:xfrm>
          <a:prstGeom prst="rect">
            <a:avLst/>
          </a:prstGeom>
        </p:spPr>
      </p:pic>
      <p:pic>
        <p:nvPicPr>
          <p:cNvPr id="1030" name="Picture 6" descr="Картинки по запросу ученик 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941" y="3649889"/>
            <a:ext cx="1380744" cy="246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12907" y="1358565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на экране может демонстрировать ход игры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8457" y="3537199"/>
            <a:ext cx="3951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Ученик - отвечать на вопросы с мобильного устройства, с компьютера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7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03121" y="1037538"/>
            <a:ext cx="1975757" cy="885825"/>
          </a:xfrm>
          <a:prstGeom prst="roundRect">
            <a:avLst/>
          </a:prstGeom>
          <a:solidFill>
            <a:srgbClr val="F0B9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52799" y="1157284"/>
            <a:ext cx="1676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235668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986" y="3964440"/>
            <a:ext cx="3896992" cy="2251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12029" y="1037538"/>
            <a:ext cx="194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QR-</a:t>
            </a:r>
            <a:r>
              <a:rPr lang="ru-RU" dirty="0" smtClean="0"/>
              <a:t>код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97019" y="5061580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Электронная почта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53" y="740909"/>
            <a:ext cx="2739118" cy="27806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1141" y="5384746"/>
            <a:ext cx="249843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/>
              <a:t>235668</a:t>
            </a:r>
            <a:endParaRPr lang="ru-RU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329292" y="2884715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Как передать созданную викторину участникам?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3048000" y="1406870"/>
            <a:ext cx="881743" cy="147784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047999" y="3623637"/>
            <a:ext cx="881743" cy="1477845"/>
          </a:xfrm>
          <a:prstGeom prst="straightConnector1">
            <a:avLst/>
          </a:prstGeom>
          <a:ln w="28575">
            <a:solidFill>
              <a:schemeClr val="tx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46" y="1926655"/>
            <a:ext cx="11184333" cy="2623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14" y="446314"/>
            <a:ext cx="88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новом запуске викторины формируется новый код!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7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prezi презен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86" y="2157752"/>
            <a:ext cx="5086804" cy="381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7915" y="1709057"/>
            <a:ext cx="4136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prezi.com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8342" y="425578"/>
            <a:ext cx="787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 w="3175" cmpd="sng">
                  <a:noFill/>
                </a:ln>
                <a:solidFill>
                  <a:srgbClr val="00384D"/>
                </a:solidFill>
                <a:latin typeface="+mj-lt"/>
                <a:ea typeface="+mj-ea"/>
                <a:cs typeface="+mj-cs"/>
              </a:rPr>
              <a:t>ПРОЕКТНАЯ ДЕЯТЕЛЬНОСТЬ</a:t>
            </a:r>
            <a:endParaRPr lang="ru-RU" sz="3200" dirty="0">
              <a:ln w="3175" cmpd="sng">
                <a:noFill/>
              </a:ln>
              <a:solidFill>
                <a:srgbClr val="00384D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914" y="1071909"/>
            <a:ext cx="7783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Prezi </a:t>
            </a:r>
            <a:r>
              <a:rPr lang="en-US" b="1" dirty="0"/>
              <a:t>— </a:t>
            </a:r>
            <a:r>
              <a:rPr lang="ru-RU" b="1" dirty="0" smtClean="0"/>
              <a:t>интерактивная презентация, совместная работа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6499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06" y="761371"/>
            <a:ext cx="11266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384D"/>
                </a:solidFill>
              </a:rPr>
              <a:t>До цели четыре шага:</a:t>
            </a:r>
          </a:p>
          <a:p>
            <a:r>
              <a:rPr lang="ru-RU" sz="2800" dirty="0">
                <a:solidFill>
                  <a:srgbClr val="00384D"/>
                </a:solidFill>
              </a:rPr>
              <a:t>планируйте целенаправленно, готовьтесь молитвенно, действуйте положительно и добивайтесь </a:t>
            </a:r>
            <a:r>
              <a:rPr lang="ru-RU" sz="2800" dirty="0" smtClean="0">
                <a:solidFill>
                  <a:srgbClr val="00384D"/>
                </a:solidFill>
              </a:rPr>
              <a:t>неустанно</a:t>
            </a:r>
          </a:p>
          <a:p>
            <a:pPr algn="r"/>
            <a:r>
              <a:rPr lang="ru-RU" sz="2800" i="1" dirty="0" smtClean="0">
                <a:solidFill>
                  <a:srgbClr val="00384D"/>
                </a:solidFill>
              </a:rPr>
              <a:t>Уильям А. Уорд</a:t>
            </a:r>
            <a:endParaRPr lang="ru-RU" sz="2800" i="1" dirty="0">
              <a:solidFill>
                <a:srgbClr val="0038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1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384D"/>
                </a:solidFill>
              </a:rPr>
              <a:t>Три уровня интерактивности</a:t>
            </a:r>
            <a:endParaRPr lang="ru-RU" dirty="0">
              <a:solidFill>
                <a:srgbClr val="00384D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8829" y="1545771"/>
            <a:ext cx="51707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200"/>
              </a:spcAft>
            </a:pPr>
            <a:r>
              <a:rPr lang="ru-RU" sz="2800" dirty="0" smtClean="0">
                <a:solidFill>
                  <a:srgbClr val="00384D"/>
                </a:solidFill>
              </a:rPr>
              <a:t>Работа с классом</a:t>
            </a:r>
          </a:p>
          <a:p>
            <a:pPr>
              <a:spcAft>
                <a:spcPts val="7200"/>
              </a:spcAft>
            </a:pPr>
            <a:r>
              <a:rPr lang="ru-RU" sz="2800" dirty="0" smtClean="0">
                <a:solidFill>
                  <a:srgbClr val="00384D"/>
                </a:solidFill>
              </a:rPr>
              <a:t>Индивидуальная работа</a:t>
            </a:r>
            <a:endParaRPr lang="ru-RU" sz="2800" dirty="0">
              <a:solidFill>
                <a:srgbClr val="00384D"/>
              </a:solidFill>
            </a:endParaRPr>
          </a:p>
          <a:p>
            <a:pPr>
              <a:spcAft>
                <a:spcPts val="7200"/>
              </a:spcAft>
            </a:pPr>
            <a:r>
              <a:rPr lang="ru-RU" sz="2800" dirty="0" smtClean="0">
                <a:solidFill>
                  <a:srgbClr val="00384D"/>
                </a:solidFill>
              </a:rPr>
              <a:t>Групповое взаимодействие</a:t>
            </a:r>
            <a:endParaRPr lang="ru-RU" sz="2800" dirty="0">
              <a:solidFill>
                <a:srgbClr val="00384D"/>
              </a:solidFill>
            </a:endParaRPr>
          </a:p>
        </p:txBody>
      </p:sp>
      <p:pic>
        <p:nvPicPr>
          <p:cNvPr id="7" name="Picture 2" descr="Картинки по запросу интерактивное обучение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70" y="2594203"/>
            <a:ext cx="1020366" cy="14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и по запросу интерактивное обучение клипарт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10" y="3326039"/>
            <a:ext cx="2549081" cy="162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Картинки по запросу взаимодействие учителя и учащихся клипарт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95" y="1027906"/>
            <a:ext cx="2299713" cy="16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4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384D"/>
                </a:solidFill>
              </a:rPr>
              <a:t>План </a:t>
            </a:r>
            <a:r>
              <a:rPr lang="ru-RU" dirty="0" err="1">
                <a:solidFill>
                  <a:srgbClr val="00384D"/>
                </a:solidFill>
              </a:rPr>
              <a:t>вебинара</a:t>
            </a:r>
            <a:endParaRPr lang="ru-RU" dirty="0">
              <a:solidFill>
                <a:srgbClr val="00384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870" y="1915885"/>
            <a:ext cx="11017930" cy="396361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rgbClr val="00384D"/>
                </a:solidFill>
              </a:rPr>
              <a:t>Как просто организовать оперативные коммуникации преподавателя и его учащихся?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rgbClr val="00384D"/>
                </a:solidFill>
              </a:rPr>
              <a:t>Как быстро получить обратную связь от слушателей во время занятия?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>
                <a:solidFill>
                  <a:srgbClr val="00384D"/>
                </a:solidFill>
              </a:rPr>
              <a:t>Как сделать результативной работу группы учащихся над заданием?</a:t>
            </a:r>
          </a:p>
          <a:p>
            <a:endParaRPr lang="ru-RU" sz="2400" dirty="0">
              <a:solidFill>
                <a:srgbClr val="00384D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44873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19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228" y="217714"/>
            <a:ext cx="8392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3600" cap="all" dirty="0">
                <a:ln w="3175" cmpd="sng">
                  <a:noFill/>
                </a:ln>
                <a:solidFill>
                  <a:srgbClr val="00384D"/>
                </a:solidFill>
                <a:latin typeface="+mj-lt"/>
                <a:ea typeface="+mj-ea"/>
                <a:cs typeface="+mj-cs"/>
              </a:rPr>
              <a:t>Сканер </a:t>
            </a:r>
            <a:r>
              <a:rPr lang="en-US" sz="3600" cap="all" dirty="0">
                <a:ln w="3175" cmpd="sng">
                  <a:noFill/>
                </a:ln>
                <a:solidFill>
                  <a:srgbClr val="00384D"/>
                </a:solidFill>
                <a:latin typeface="+mj-lt"/>
                <a:ea typeface="+mj-ea"/>
                <a:cs typeface="+mj-cs"/>
              </a:rPr>
              <a:t>QR</a:t>
            </a:r>
            <a:r>
              <a:rPr lang="ru-RU" sz="3600" cap="all" dirty="0">
                <a:ln w="3175" cmpd="sng">
                  <a:noFill/>
                </a:ln>
                <a:solidFill>
                  <a:srgbClr val="00384D"/>
                </a:solidFill>
                <a:latin typeface="+mj-lt"/>
                <a:ea typeface="+mj-ea"/>
                <a:cs typeface="+mj-cs"/>
              </a:rPr>
              <a:t>-кодов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" y="3929940"/>
            <a:ext cx="1895475" cy="18859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60" y="4573444"/>
            <a:ext cx="2200026" cy="16335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13" y="4003371"/>
            <a:ext cx="1736929" cy="27737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04" y="4115631"/>
            <a:ext cx="2029998" cy="2549179"/>
          </a:xfrm>
          <a:prstGeom prst="rect">
            <a:avLst/>
          </a:prstGeom>
        </p:spPr>
      </p:pic>
      <p:pic>
        <p:nvPicPr>
          <p:cNvPr id="1036" name="Picture 12" descr="Картинки по запросу чтение qr кодов мобильный телеф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551" y="1037642"/>
            <a:ext cx="6457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7891" y="1301000"/>
            <a:ext cx="50068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Дополнительные сведения об объекте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Онлайн-покупки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Оплата коммунальных услуг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Видеоинформация о правилах применения медикаментов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Образовательные квесты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9228" y="920129"/>
            <a:ext cx="2469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384D"/>
                </a:solidFill>
              </a:rPr>
              <a:t>QR</a:t>
            </a:r>
            <a:r>
              <a:rPr lang="ru-RU" sz="2200" dirty="0" smtClean="0">
                <a:solidFill>
                  <a:srgbClr val="00384D"/>
                </a:solidFill>
              </a:rPr>
              <a:t>-код</a:t>
            </a:r>
            <a:endParaRPr lang="ru-RU" sz="2200" dirty="0">
              <a:solidFill>
                <a:srgbClr val="00384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9228" y="3452404"/>
            <a:ext cx="7353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384D"/>
                </a:solidFill>
              </a:rPr>
              <a:t>Мобильное приложение чтения </a:t>
            </a:r>
            <a:r>
              <a:rPr lang="en-US" sz="2200" dirty="0" smtClean="0">
                <a:solidFill>
                  <a:srgbClr val="00384D"/>
                </a:solidFill>
              </a:rPr>
              <a:t>QR</a:t>
            </a:r>
            <a:r>
              <a:rPr lang="ru-RU" sz="2200" dirty="0" smtClean="0">
                <a:solidFill>
                  <a:srgbClr val="00384D"/>
                </a:solidFill>
              </a:rPr>
              <a:t>-кодов</a:t>
            </a:r>
            <a:endParaRPr lang="ru-RU" sz="2200" dirty="0">
              <a:solidFill>
                <a:srgbClr val="0038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9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84D"/>
                </a:solidFill>
              </a:rPr>
              <a:t>Улыбнитесь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5" y="1460046"/>
            <a:ext cx="2205038" cy="2246642"/>
          </a:xfrm>
          <a:prstGeom prst="rect">
            <a:avLst/>
          </a:prstGeom>
        </p:spPr>
      </p:pic>
      <p:pic>
        <p:nvPicPr>
          <p:cNvPr id="15362" name="Picture 2" descr="Картинки по запросу улыбка смайлик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604" y="4399037"/>
            <a:ext cx="1756858" cy="168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3286" y="500743"/>
            <a:ext cx="6281057" cy="3986589"/>
          </a:xfrm>
          <a:prstGeom prst="rect">
            <a:avLst/>
          </a:prstGeom>
          <a:noFill/>
          <a:ln w="12700">
            <a:solidFill>
              <a:srgbClr val="3643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1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384D"/>
                </a:solidFill>
              </a:rPr>
              <a:t>РАБОТА С КЛАССОМ</a:t>
            </a:r>
            <a:endParaRPr lang="ru-RU" dirty="0">
              <a:solidFill>
                <a:srgbClr val="00384D"/>
              </a:solidFill>
            </a:endParaRPr>
          </a:p>
        </p:txBody>
      </p:sp>
      <p:pic>
        <p:nvPicPr>
          <p:cNvPr id="3" name="Picture 6" descr="Картинки по запросу взаимодействие учителя и учащихся клипар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1709738"/>
            <a:ext cx="2299713" cy="16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256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2346</TotalTime>
  <Words>726</Words>
  <Application>Microsoft Office PowerPoint</Application>
  <PresentationFormat>Широкоэкранный</PresentationFormat>
  <Paragraphs>192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Calibri Light</vt:lpstr>
      <vt:lpstr>Lucida Grande</vt:lpstr>
      <vt:lpstr>Wingdings</vt:lpstr>
      <vt:lpstr>Office Theme</vt:lpstr>
      <vt:lpstr> ИНСТРУМЕНТЫ ИНТЕРАКТИВНОГО ВЗАИМОДЕЙСТВИЯ ПЕДАГОГА И УЧАЩИХСЯ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вебинара</vt:lpstr>
      <vt:lpstr>Презентация PowerPoint</vt:lpstr>
      <vt:lpstr>Улыбнитесь!</vt:lpstr>
      <vt:lpstr>РАБОТА С КЛАССОМ</vt:lpstr>
      <vt:lpstr>Преимущества мобильного обучения</vt:lpstr>
      <vt:lpstr>Способы онлайн-взаимодействия</vt:lpstr>
      <vt:lpstr>Социальные сети для образования и продвижения</vt:lpstr>
      <vt:lpstr>Социальные сети для образования и продвижения</vt:lpstr>
      <vt:lpstr>ИНДИВИДУАЛЬНАЯ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ГРУППОВОЕ ВЗАИМОДЕЙСТВИЕ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125</cp:revision>
  <dcterms:created xsi:type="dcterms:W3CDTF">2016-09-21T18:40:43Z</dcterms:created>
  <dcterms:modified xsi:type="dcterms:W3CDTF">2016-11-25T10:54:31Z</dcterms:modified>
</cp:coreProperties>
</file>